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8" r:id="rId2"/>
    <p:sldId id="257" r:id="rId3"/>
    <p:sldId id="265" r:id="rId4"/>
    <p:sldId id="266" r:id="rId5"/>
    <p:sldId id="270" r:id="rId6"/>
    <p:sldId id="268" r:id="rId7"/>
    <p:sldId id="269" r:id="rId8"/>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FB290"/>
    <a:srgbClr val="B8D484"/>
    <a:srgbClr val="40C0F0"/>
    <a:srgbClr val="0C3451"/>
    <a:srgbClr val="01122D"/>
    <a:srgbClr val="0C3450"/>
    <a:srgbClr val="0C33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374" autoAdjust="0"/>
  </p:normalViewPr>
  <p:slideViewPr>
    <p:cSldViewPr>
      <p:cViewPr varScale="1">
        <p:scale>
          <a:sx n="112" d="100"/>
          <a:sy n="112" d="100"/>
        </p:scale>
        <p:origin x="156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0A87F6-B33E-463B-B9DE-C190ADF58B64}" type="datetimeFigureOut">
              <a:rPr lang="it-IT" smtClean="0"/>
              <a:pPr/>
              <a:t>03/11/2020</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4EC7BB-6970-4C29-B94E-3138D3D43903}" type="slidenum">
              <a:rPr lang="it-IT" smtClean="0"/>
              <a:pPr/>
              <a:t>‹N›</a:t>
            </a:fld>
            <a:endParaRPr lang="it-IT"/>
          </a:p>
        </p:txBody>
      </p:sp>
    </p:spTree>
    <p:extLst>
      <p:ext uri="{BB962C8B-B14F-4D97-AF65-F5344CB8AC3E}">
        <p14:creationId xmlns:p14="http://schemas.microsoft.com/office/powerpoint/2010/main" val="641838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bg>
      <p:bgPr>
        <a:solidFill>
          <a:srgbClr val="0C3451"/>
        </a:solidFill>
        <a:effectLst/>
      </p:bgPr>
    </p:bg>
    <p:spTree>
      <p:nvGrpSpPr>
        <p:cNvPr id="1" name=""/>
        <p:cNvGrpSpPr/>
        <p:nvPr/>
      </p:nvGrpSpPr>
      <p:grpSpPr>
        <a:xfrm>
          <a:off x="0" y="0"/>
          <a:ext cx="0" cy="0"/>
          <a:chOff x="0" y="0"/>
          <a:chExt cx="0" cy="0"/>
        </a:xfrm>
      </p:grpSpPr>
      <p:pic>
        <p:nvPicPr>
          <p:cNvPr id="14" name="Picture 6"/>
          <p:cNvPicPr>
            <a:picLocks noChangeAspect="1"/>
          </p:cNvPicPr>
          <p:nvPr userDrawn="1"/>
        </p:nvPicPr>
        <p:blipFill>
          <a:blip r:embed="rId2" cstate="print"/>
          <a:stretch>
            <a:fillRect/>
          </a:stretch>
        </p:blipFill>
        <p:spPr>
          <a:xfrm>
            <a:off x="1043608" y="1052736"/>
            <a:ext cx="4747188" cy="949152"/>
          </a:xfrm>
          <a:prstGeom prst="rect">
            <a:avLst/>
          </a:prstGeom>
        </p:spPr>
      </p:pic>
      <p:pic>
        <p:nvPicPr>
          <p:cNvPr id="16" name="Picture 8"/>
          <p:cNvPicPr>
            <a:picLocks noChangeAspect="1"/>
          </p:cNvPicPr>
          <p:nvPr userDrawn="1"/>
        </p:nvPicPr>
        <p:blipFill>
          <a:blip r:embed="rId3" cstate="print"/>
          <a:stretch>
            <a:fillRect/>
          </a:stretch>
        </p:blipFill>
        <p:spPr>
          <a:xfrm>
            <a:off x="7572396" y="928670"/>
            <a:ext cx="692755" cy="692755"/>
          </a:xfrm>
          <a:prstGeom prst="rect">
            <a:avLst/>
          </a:prstGeom>
        </p:spPr>
      </p:pic>
      <p:sp>
        <p:nvSpPr>
          <p:cNvPr id="5" name="Titolo 4"/>
          <p:cNvSpPr>
            <a:spLocks noGrp="1"/>
          </p:cNvSpPr>
          <p:nvPr>
            <p:ph type="title" hasCustomPrompt="1"/>
          </p:nvPr>
        </p:nvSpPr>
        <p:spPr>
          <a:xfrm>
            <a:off x="1238944" y="2213992"/>
            <a:ext cx="7221488" cy="1143000"/>
          </a:xfrm>
        </p:spPr>
        <p:txBody>
          <a:bodyPr>
            <a:normAutofit/>
          </a:bodyPr>
          <a:lstStyle>
            <a:lvl1pPr marL="0" algn="l" defTabSz="914400" rtl="0" eaLnBrk="1" latinLnBrk="0" hangingPunct="1">
              <a:defRPr lang="en-GB" sz="3600" kern="1200" dirty="0">
                <a:solidFill>
                  <a:srgbClr val="40C0F0"/>
                </a:solidFill>
                <a:latin typeface="Montserrat" pitchFamily="2" charset="0"/>
                <a:ea typeface="+mn-ea"/>
                <a:cs typeface="+mn-cs"/>
              </a:defRPr>
            </a:lvl1pPr>
          </a:lstStyle>
          <a:p>
            <a:r>
              <a:rPr lang="it-IT" dirty="0"/>
              <a:t>Titolo della presentazione</a:t>
            </a:r>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6" name="Rectangle 1"/>
          <p:cNvSpPr/>
          <p:nvPr userDrawn="1"/>
        </p:nvSpPr>
        <p:spPr>
          <a:xfrm>
            <a:off x="-4764" y="225"/>
            <a:ext cx="9148763" cy="692471"/>
          </a:xfrm>
          <a:prstGeom prst="rect">
            <a:avLst/>
          </a:prstGeom>
          <a:solidFill>
            <a:srgbClr val="0C3350"/>
          </a:solidFill>
          <a:ln w="952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8" name="Rectangle 1"/>
          <p:cNvSpPr/>
          <p:nvPr userDrawn="1"/>
        </p:nvSpPr>
        <p:spPr>
          <a:xfrm>
            <a:off x="0" y="6192913"/>
            <a:ext cx="8488042" cy="692471"/>
          </a:xfrm>
          <a:prstGeom prst="rect">
            <a:avLst/>
          </a:prstGeom>
          <a:solidFill>
            <a:srgbClr val="0C3350"/>
          </a:solidFill>
          <a:ln w="952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pic>
        <p:nvPicPr>
          <p:cNvPr id="10" name="Picture 5"/>
          <p:cNvPicPr>
            <a:picLocks noChangeAspect="1"/>
          </p:cNvPicPr>
          <p:nvPr userDrawn="1"/>
        </p:nvPicPr>
        <p:blipFill>
          <a:blip r:embed="rId2" cstate="print"/>
          <a:stretch>
            <a:fillRect/>
          </a:stretch>
        </p:blipFill>
        <p:spPr>
          <a:xfrm>
            <a:off x="1" y="6084747"/>
            <a:ext cx="4640416" cy="927804"/>
          </a:xfrm>
          <a:prstGeom prst="rect">
            <a:avLst/>
          </a:prstGeom>
        </p:spPr>
      </p:pic>
      <p:sp>
        <p:nvSpPr>
          <p:cNvPr id="11" name="CasellaDiTesto 10"/>
          <p:cNvSpPr txBox="1"/>
          <p:nvPr userDrawn="1"/>
        </p:nvSpPr>
        <p:spPr>
          <a:xfrm>
            <a:off x="6285600" y="6318000"/>
            <a:ext cx="2071702" cy="423368"/>
          </a:xfrm>
          <a:prstGeom prst="rect">
            <a:avLst/>
          </a:prstGeom>
          <a:noFill/>
        </p:spPr>
        <p:txBody>
          <a:bodyPr wrap="square" rtlCol="0" anchor="ctr" anchorCtr="0">
            <a:normAutofit/>
          </a:bodyPr>
          <a:lstStyle/>
          <a:p>
            <a:pPr algn="r"/>
            <a:r>
              <a:rPr lang="it-IT" sz="1100" dirty="0">
                <a:solidFill>
                  <a:srgbClr val="40C0F0"/>
                </a:solidFill>
                <a:latin typeface="Montserrat" pitchFamily="2" charset="0"/>
              </a:rPr>
              <a:t>XEN &amp; </a:t>
            </a:r>
            <a:r>
              <a:rPr lang="it-IT" sz="1100" dirty="0" err="1">
                <a:solidFill>
                  <a:srgbClr val="40C0F0"/>
                </a:solidFill>
                <a:latin typeface="Montserrat" pitchFamily="2" charset="0"/>
              </a:rPr>
              <a:t>Misra</a:t>
            </a:r>
            <a:endParaRPr lang="it-IT" sz="1100" dirty="0">
              <a:solidFill>
                <a:srgbClr val="40C0F0"/>
              </a:solidFill>
              <a:latin typeface="Montserrat" pitchFamily="2" charset="0"/>
            </a:endParaRPr>
          </a:p>
        </p:txBody>
      </p:sp>
      <p:sp>
        <p:nvSpPr>
          <p:cNvPr id="14" name="Round Single Corner Rectangle 2"/>
          <p:cNvSpPr/>
          <p:nvPr userDrawn="1"/>
        </p:nvSpPr>
        <p:spPr>
          <a:xfrm rot="5400000">
            <a:off x="8488041" y="6192913"/>
            <a:ext cx="692471" cy="692471"/>
          </a:xfrm>
          <a:prstGeom prst="round1Rect">
            <a:avLst/>
          </a:prstGeom>
          <a:solidFill>
            <a:srgbClr val="40C0F0"/>
          </a:solidFill>
          <a:ln w="952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12" name="CasellaDiTesto 11"/>
          <p:cNvSpPr txBox="1"/>
          <p:nvPr userDrawn="1"/>
        </p:nvSpPr>
        <p:spPr>
          <a:xfrm>
            <a:off x="8572528" y="6211669"/>
            <a:ext cx="500066" cy="707886"/>
          </a:xfrm>
          <a:prstGeom prst="rect">
            <a:avLst/>
          </a:prstGeom>
          <a:noFill/>
        </p:spPr>
        <p:txBody>
          <a:bodyPr wrap="square" rtlCol="0" anchor="ctr">
            <a:spAutoFit/>
          </a:bodyPr>
          <a:lstStyle/>
          <a:p>
            <a:pPr algn="ctr"/>
            <a:fld id="{B9E4CD02-FB9B-F245-BDAF-C8C43CA103A8}" type="slidenum">
              <a:rPr lang="en-US" sz="2000" kern="1200" smtClean="0">
                <a:solidFill>
                  <a:schemeClr val="bg1"/>
                </a:solidFill>
                <a:latin typeface="Montserrat" pitchFamily="2" charset="0"/>
                <a:ea typeface="+mn-ea"/>
                <a:cs typeface="+mn-cs"/>
              </a:rPr>
              <a:pPr algn="ctr"/>
              <a:t>‹N›</a:t>
            </a:fld>
            <a:endParaRPr lang="it-IT" sz="2000" kern="1200" dirty="0">
              <a:solidFill>
                <a:schemeClr val="bg1"/>
              </a:solidFill>
              <a:latin typeface="Montserrat" pitchFamily="2" charset="0"/>
              <a:ea typeface="+mn-ea"/>
              <a:cs typeface="+mn-cs"/>
            </a:endParaRPr>
          </a:p>
        </p:txBody>
      </p:sp>
      <p:sp>
        <p:nvSpPr>
          <p:cNvPr id="13" name="Titolo 12"/>
          <p:cNvSpPr>
            <a:spLocks noGrp="1"/>
          </p:cNvSpPr>
          <p:nvPr>
            <p:ph type="title" hasCustomPrompt="1"/>
          </p:nvPr>
        </p:nvSpPr>
        <p:spPr>
          <a:xfrm>
            <a:off x="457200" y="116632"/>
            <a:ext cx="8229600" cy="576064"/>
          </a:xfrm>
        </p:spPr>
        <p:txBody>
          <a:bodyPr>
            <a:noAutofit/>
          </a:bodyPr>
          <a:lstStyle>
            <a:lvl1pPr>
              <a:defRPr kumimoji="0" lang="it-IT" sz="3200" b="0" i="0" u="none" strike="noStrike" kern="1200" cap="none" spc="0" normalizeH="0" baseline="0" noProof="0" dirty="0" smtClean="0">
                <a:ln>
                  <a:noFill/>
                </a:ln>
                <a:solidFill>
                  <a:schemeClr val="bg1"/>
                </a:solidFill>
                <a:effectLst/>
                <a:uLnTx/>
                <a:uFillTx/>
                <a:latin typeface="Montserrat" pitchFamily="2" charset="0"/>
                <a:ea typeface="+mj-ea"/>
                <a:cs typeface="+mj-cs"/>
              </a:defRPr>
            </a:lvl1pPr>
          </a:lstStyle>
          <a:p>
            <a:r>
              <a:rPr lang="it-IT" dirty="0"/>
              <a:t>Titolo della slide</a:t>
            </a:r>
            <a:endParaRPr lang="en-US" dirty="0"/>
          </a:p>
        </p:txBody>
      </p:sp>
      <p:sp>
        <p:nvSpPr>
          <p:cNvPr id="3" name="Segnaposto testo 2"/>
          <p:cNvSpPr>
            <a:spLocks noGrp="1"/>
          </p:cNvSpPr>
          <p:nvPr>
            <p:ph type="body" sz="quarter" idx="10"/>
          </p:nvPr>
        </p:nvSpPr>
        <p:spPr>
          <a:xfrm>
            <a:off x="107950" y="836613"/>
            <a:ext cx="8964613" cy="5184775"/>
          </a:xfrm>
        </p:spPr>
        <p:txBody>
          <a:bodyPr/>
          <a:lstStyle>
            <a:lvl1pPr>
              <a:defRPr>
                <a:latin typeface="Montserrat" pitchFamily="50" charset="0"/>
              </a:defRPr>
            </a:lvl1pPr>
            <a:lvl2pPr>
              <a:defRPr>
                <a:latin typeface="Montserrat" pitchFamily="50" charset="0"/>
              </a:defRPr>
            </a:lvl2pPr>
            <a:lvl3pPr>
              <a:defRPr>
                <a:latin typeface="Montserrat" pitchFamily="50" charset="0"/>
              </a:defRPr>
            </a:lvl3pPr>
            <a:lvl4pPr>
              <a:defRPr>
                <a:latin typeface="Montserrat" pitchFamily="50" charset="0"/>
              </a:defRPr>
            </a:lvl4pPr>
            <a:lvl5pPr>
              <a:defRPr>
                <a:latin typeface="Montserrat" pitchFamily="50" charset="0"/>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2F23EB7-514C-40A7-B7AD-C3A68CACEAFE}"/>
              </a:ext>
            </a:extLst>
          </p:cNvPr>
          <p:cNvSpPr>
            <a:spLocks noGrp="1"/>
          </p:cNvSpPr>
          <p:nvPr>
            <p:ph type="title"/>
          </p:nvPr>
        </p:nvSpPr>
        <p:spPr/>
        <p:txBody>
          <a:bodyPr/>
          <a:lstStyle/>
          <a:p>
            <a:r>
              <a:rPr lang="it-IT"/>
              <a:t>Fare clic per modificare lo stile del titolo dello schema</a:t>
            </a:r>
            <a:endParaRPr lang="en-US"/>
          </a:p>
        </p:txBody>
      </p:sp>
      <p:sp>
        <p:nvSpPr>
          <p:cNvPr id="3" name="Segnaposto contenuto 2">
            <a:extLst>
              <a:ext uri="{FF2B5EF4-FFF2-40B4-BE49-F238E27FC236}">
                <a16:creationId xmlns:a16="http://schemas.microsoft.com/office/drawing/2014/main" id="{810DA37C-B92B-4E54-8BD8-B6E5DD534128}"/>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a:extLst>
              <a:ext uri="{FF2B5EF4-FFF2-40B4-BE49-F238E27FC236}">
                <a16:creationId xmlns:a16="http://schemas.microsoft.com/office/drawing/2014/main" id="{CDF135FA-ADDA-41AE-BAAD-113ABAA1BEA8}"/>
              </a:ext>
            </a:extLst>
          </p:cNvPr>
          <p:cNvSpPr>
            <a:spLocks noGrp="1"/>
          </p:cNvSpPr>
          <p:nvPr>
            <p:ph type="dt" sz="half" idx="10"/>
          </p:nvPr>
        </p:nvSpPr>
        <p:spPr/>
        <p:txBody>
          <a:bodyPr/>
          <a:lstStyle/>
          <a:p>
            <a:fld id="{F4D57BDD-E64A-4D27-8978-82FFCA18A12C}" type="datetimeFigureOut">
              <a:rPr lang="en-US" smtClean="0"/>
              <a:pPr/>
              <a:t>11/3/2020</a:t>
            </a:fld>
            <a:endParaRPr lang="en-US" dirty="0"/>
          </a:p>
        </p:txBody>
      </p:sp>
      <p:sp>
        <p:nvSpPr>
          <p:cNvPr id="5" name="Segnaposto piè di pagina 4">
            <a:extLst>
              <a:ext uri="{FF2B5EF4-FFF2-40B4-BE49-F238E27FC236}">
                <a16:creationId xmlns:a16="http://schemas.microsoft.com/office/drawing/2014/main" id="{2FB0A638-0062-476C-A8DB-A0DC2FA574EC}"/>
              </a:ext>
            </a:extLst>
          </p:cNvPr>
          <p:cNvSpPr>
            <a:spLocks noGrp="1"/>
          </p:cNvSpPr>
          <p:nvPr>
            <p:ph type="ftr" sz="quarter" idx="11"/>
          </p:nvPr>
        </p:nvSpPr>
        <p:spPr/>
        <p:txBody>
          <a:bodyPr/>
          <a:lstStyle/>
          <a:p>
            <a:endParaRPr lang="en-US" dirty="0"/>
          </a:p>
        </p:txBody>
      </p:sp>
      <p:sp>
        <p:nvSpPr>
          <p:cNvPr id="6" name="Segnaposto numero diapositiva 5">
            <a:extLst>
              <a:ext uri="{FF2B5EF4-FFF2-40B4-BE49-F238E27FC236}">
                <a16:creationId xmlns:a16="http://schemas.microsoft.com/office/drawing/2014/main" id="{3AF0853A-2E5B-4DAB-880B-2332DE37668A}"/>
              </a:ext>
            </a:extLst>
          </p:cNvPr>
          <p:cNvSpPr>
            <a:spLocks noGrp="1"/>
          </p:cNvSpPr>
          <p:nvPr>
            <p:ph type="sldNum" sz="quarter" idx="12"/>
          </p:nvPr>
        </p:nvSpPr>
        <p:spPr/>
        <p:txBody>
          <a:bodyPr/>
          <a:lstStyle/>
          <a:p>
            <a:fld id="{D643A852-0206-46AC-B0EB-645612933129}" type="slidenum">
              <a:rPr lang="en-US" smtClean="0"/>
              <a:pPr/>
              <a:t>‹N›</a:t>
            </a:fld>
            <a:endParaRPr lang="en-US" dirty="0"/>
          </a:p>
        </p:txBody>
      </p:sp>
    </p:spTree>
    <p:extLst>
      <p:ext uri="{BB962C8B-B14F-4D97-AF65-F5344CB8AC3E}">
        <p14:creationId xmlns:p14="http://schemas.microsoft.com/office/powerpoint/2010/main" val="22496386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1CE2B6-2D87-49EF-AF1B-E06D27502302}" type="datetimeFigureOut">
              <a:rPr lang="it-IT" smtClean="0"/>
              <a:pPr/>
              <a:t>03/11/2020</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1CD650-68B5-4C95-9BB7-6F65E5E52FFC}"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en-GB" dirty="0"/>
              <a:t>MISRA &amp; Xen</a:t>
            </a:r>
          </a:p>
        </p:txBody>
      </p:sp>
      <p:sp>
        <p:nvSpPr>
          <p:cNvPr id="4" name="CasellaDiTesto 3"/>
          <p:cNvSpPr txBox="1"/>
          <p:nvPr/>
        </p:nvSpPr>
        <p:spPr>
          <a:xfrm>
            <a:off x="1214414" y="5500702"/>
            <a:ext cx="3143272" cy="246221"/>
          </a:xfrm>
          <a:prstGeom prst="rect">
            <a:avLst/>
          </a:prstGeom>
          <a:noFill/>
        </p:spPr>
        <p:txBody>
          <a:bodyPr wrap="square" rtlCol="0">
            <a:spAutoFit/>
          </a:bodyPr>
          <a:lstStyle/>
          <a:p>
            <a:r>
              <a:rPr lang="it-IT" sz="1000" dirty="0">
                <a:solidFill>
                  <a:schemeClr val="bg1"/>
                </a:solidFill>
                <a:latin typeface="Montserrat" pitchFamily="2" charset="0"/>
              </a:rPr>
              <a:t>03/11/2020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DA510DBC-971F-4231-8778-3C64BDE62E77}"/>
              </a:ext>
            </a:extLst>
          </p:cNvPr>
          <p:cNvSpPr>
            <a:spLocks noGrp="1"/>
          </p:cNvSpPr>
          <p:nvPr>
            <p:ph type="title"/>
          </p:nvPr>
        </p:nvSpPr>
        <p:spPr/>
        <p:txBody>
          <a:bodyPr/>
          <a:lstStyle/>
          <a:p>
            <a:r>
              <a:rPr lang="it-IT" dirty="0"/>
              <a:t>First </a:t>
            </a:r>
            <a:r>
              <a:rPr lang="it-IT" dirty="0" err="1"/>
              <a:t>xen</a:t>
            </a:r>
            <a:r>
              <a:rPr lang="it-IT" dirty="0"/>
              <a:t> fusa </a:t>
            </a:r>
            <a:r>
              <a:rPr lang="it-IT" dirty="0" err="1"/>
              <a:t>version</a:t>
            </a:r>
            <a:endParaRPr lang="en-US" dirty="0"/>
          </a:p>
        </p:txBody>
      </p:sp>
      <p:sp>
        <p:nvSpPr>
          <p:cNvPr id="6" name="Segnaposto contenuto 5">
            <a:extLst>
              <a:ext uri="{FF2B5EF4-FFF2-40B4-BE49-F238E27FC236}">
                <a16:creationId xmlns:a16="http://schemas.microsoft.com/office/drawing/2014/main" id="{576F24F0-6B16-4F19-8901-D27820B7D01C}"/>
              </a:ext>
            </a:extLst>
          </p:cNvPr>
          <p:cNvSpPr>
            <a:spLocks noGrp="1"/>
          </p:cNvSpPr>
          <p:nvPr>
            <p:ph type="body" sz="quarter" idx="10"/>
          </p:nvPr>
        </p:nvSpPr>
        <p:spPr/>
        <p:txBody>
          <a:bodyPr>
            <a:normAutofit fontScale="85000" lnSpcReduction="20000"/>
          </a:bodyPr>
          <a:lstStyle/>
          <a:p>
            <a:r>
              <a:rPr lang="it-IT" dirty="0"/>
              <a:t>First </a:t>
            </a:r>
            <a:r>
              <a:rPr lang="it-IT" dirty="0" err="1"/>
              <a:t>objective</a:t>
            </a:r>
            <a:r>
              <a:rPr lang="it-IT" dirty="0"/>
              <a:t> </a:t>
            </a:r>
            <a:r>
              <a:rPr lang="it-IT" dirty="0" err="1"/>
              <a:t>is</a:t>
            </a:r>
            <a:r>
              <a:rPr lang="it-IT" dirty="0"/>
              <a:t> to </a:t>
            </a:r>
            <a:r>
              <a:rPr lang="it-IT" dirty="0" err="1"/>
              <a:t>obtain</a:t>
            </a:r>
            <a:r>
              <a:rPr lang="it-IT" dirty="0"/>
              <a:t> a first fusa </a:t>
            </a:r>
            <a:r>
              <a:rPr lang="it-IT" dirty="0" err="1"/>
              <a:t>version</a:t>
            </a:r>
            <a:r>
              <a:rPr lang="it-IT" dirty="0"/>
              <a:t> </a:t>
            </a:r>
            <a:r>
              <a:rPr lang="it-IT" dirty="0" err="1"/>
              <a:t>that</a:t>
            </a:r>
            <a:r>
              <a:rPr lang="it-IT" dirty="0"/>
              <a:t> </a:t>
            </a:r>
            <a:r>
              <a:rPr lang="it-IT" dirty="0" err="1"/>
              <a:t>is</a:t>
            </a:r>
            <a:r>
              <a:rPr lang="it-IT" dirty="0"/>
              <a:t> «safety </a:t>
            </a:r>
            <a:r>
              <a:rPr lang="it-IT" dirty="0" err="1"/>
              <a:t>certifiable</a:t>
            </a:r>
            <a:r>
              <a:rPr lang="it-IT" dirty="0"/>
              <a:t>», «</a:t>
            </a:r>
            <a:r>
              <a:rPr lang="it-IT" dirty="0" err="1"/>
              <a:t>certification</a:t>
            </a:r>
            <a:r>
              <a:rPr lang="it-IT" dirty="0"/>
              <a:t> ready»</a:t>
            </a:r>
          </a:p>
          <a:p>
            <a:endParaRPr lang="it-IT" dirty="0"/>
          </a:p>
          <a:p>
            <a:r>
              <a:rPr lang="it-IT" dirty="0"/>
              <a:t>Here </a:t>
            </a:r>
            <a:r>
              <a:rPr lang="it-IT" dirty="0" err="1"/>
              <a:t>only</a:t>
            </a:r>
            <a:r>
              <a:rPr lang="it-IT" dirty="0"/>
              <a:t> one </a:t>
            </a:r>
            <a:r>
              <a:rPr lang="it-IT" dirty="0" err="1"/>
              <a:t>topic</a:t>
            </a:r>
            <a:r>
              <a:rPr lang="it-IT" dirty="0"/>
              <a:t> </a:t>
            </a:r>
            <a:r>
              <a:rPr lang="it-IT" dirty="0" err="1"/>
              <a:t>is</a:t>
            </a:r>
            <a:r>
              <a:rPr lang="it-IT" dirty="0"/>
              <a:t> </a:t>
            </a:r>
            <a:r>
              <a:rPr lang="it-IT" dirty="0" err="1"/>
              <a:t>analyzed</a:t>
            </a:r>
            <a:endParaRPr lang="it-IT" dirty="0"/>
          </a:p>
          <a:p>
            <a:pPr lvl="1"/>
            <a:r>
              <a:rPr lang="it-IT" dirty="0"/>
              <a:t>Coding rules</a:t>
            </a:r>
          </a:p>
          <a:p>
            <a:endParaRPr lang="it-IT" dirty="0"/>
          </a:p>
          <a:p>
            <a:r>
              <a:rPr lang="it-IT" dirty="0" err="1"/>
              <a:t>Remember</a:t>
            </a:r>
            <a:r>
              <a:rPr lang="it-IT" dirty="0"/>
              <a:t> </a:t>
            </a:r>
            <a:r>
              <a:rPr lang="it-IT" dirty="0" err="1"/>
              <a:t>that</a:t>
            </a:r>
            <a:r>
              <a:rPr lang="it-IT" dirty="0"/>
              <a:t> </a:t>
            </a:r>
            <a:r>
              <a:rPr lang="it-IT" dirty="0" err="1"/>
              <a:t>this</a:t>
            </a:r>
            <a:r>
              <a:rPr lang="it-IT" dirty="0"/>
              <a:t> </a:t>
            </a:r>
            <a:r>
              <a:rPr lang="it-IT" dirty="0" err="1"/>
              <a:t>is</a:t>
            </a:r>
            <a:r>
              <a:rPr lang="it-IT" dirty="0"/>
              <a:t> </a:t>
            </a:r>
            <a:r>
              <a:rPr lang="it-IT" dirty="0" err="1"/>
              <a:t>only</a:t>
            </a:r>
            <a:r>
              <a:rPr lang="it-IT" dirty="0"/>
              <a:t> a part of the </a:t>
            </a:r>
            <a:r>
              <a:rPr lang="it-IT" dirty="0" err="1"/>
              <a:t>overall</a:t>
            </a:r>
            <a:r>
              <a:rPr lang="it-IT" dirty="0"/>
              <a:t> activities </a:t>
            </a:r>
            <a:r>
              <a:rPr lang="it-IT" dirty="0" err="1"/>
              <a:t>needed</a:t>
            </a:r>
            <a:r>
              <a:rPr lang="it-IT" dirty="0"/>
              <a:t> to </a:t>
            </a:r>
            <a:r>
              <a:rPr lang="it-IT" dirty="0" err="1"/>
              <a:t>obtain</a:t>
            </a:r>
            <a:r>
              <a:rPr lang="it-IT" dirty="0"/>
              <a:t> a «fusa </a:t>
            </a:r>
            <a:r>
              <a:rPr lang="it-IT" dirty="0" err="1"/>
              <a:t>certification</a:t>
            </a:r>
            <a:r>
              <a:rPr lang="it-IT" dirty="0"/>
              <a:t> ready» </a:t>
            </a:r>
            <a:r>
              <a:rPr lang="it-IT" dirty="0" err="1"/>
              <a:t>xen</a:t>
            </a:r>
            <a:r>
              <a:rPr lang="it-IT" dirty="0"/>
              <a:t>; </a:t>
            </a:r>
            <a:r>
              <a:rPr lang="it-IT" dirty="0" err="1"/>
              <a:t>here</a:t>
            </a:r>
            <a:r>
              <a:rPr lang="it-IT" dirty="0"/>
              <a:t> out of scope:</a:t>
            </a:r>
          </a:p>
          <a:p>
            <a:pPr lvl="1"/>
            <a:r>
              <a:rPr lang="it-IT" dirty="0" err="1"/>
              <a:t>Documentation</a:t>
            </a:r>
            <a:endParaRPr lang="it-IT" dirty="0"/>
          </a:p>
          <a:p>
            <a:pPr lvl="1"/>
            <a:r>
              <a:rPr lang="it-IT" dirty="0" err="1"/>
              <a:t>Verification</a:t>
            </a:r>
            <a:endParaRPr lang="it-IT" dirty="0"/>
          </a:p>
          <a:p>
            <a:pPr lvl="1"/>
            <a:r>
              <a:rPr lang="it-IT" dirty="0"/>
              <a:t>Testing</a:t>
            </a:r>
          </a:p>
          <a:p>
            <a:pPr lvl="1"/>
            <a:r>
              <a:rPr lang="it-IT" dirty="0"/>
              <a:t>…</a:t>
            </a:r>
          </a:p>
          <a:p>
            <a:endParaRPr lang="it-IT" dirty="0"/>
          </a:p>
        </p:txBody>
      </p:sp>
    </p:spTree>
    <p:extLst>
      <p:ext uri="{BB962C8B-B14F-4D97-AF65-F5344CB8AC3E}">
        <p14:creationId xmlns:p14="http://schemas.microsoft.com/office/powerpoint/2010/main" val="388631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DA510DBC-971F-4231-8778-3C64BDE62E77}"/>
              </a:ext>
            </a:extLst>
          </p:cNvPr>
          <p:cNvSpPr>
            <a:spLocks noGrp="1"/>
          </p:cNvSpPr>
          <p:nvPr>
            <p:ph type="title"/>
          </p:nvPr>
        </p:nvSpPr>
        <p:spPr/>
        <p:txBody>
          <a:bodyPr/>
          <a:lstStyle/>
          <a:p>
            <a:r>
              <a:rPr lang="it-IT" dirty="0"/>
              <a:t>First </a:t>
            </a:r>
            <a:r>
              <a:rPr lang="it-IT" dirty="0" err="1"/>
              <a:t>xen</a:t>
            </a:r>
            <a:r>
              <a:rPr lang="it-IT" dirty="0"/>
              <a:t> safety-ready </a:t>
            </a:r>
            <a:r>
              <a:rPr lang="it-IT" dirty="0" err="1"/>
              <a:t>version</a:t>
            </a:r>
            <a:endParaRPr lang="en-US" dirty="0"/>
          </a:p>
        </p:txBody>
      </p:sp>
      <p:sp>
        <p:nvSpPr>
          <p:cNvPr id="6" name="Segnaposto contenuto 5">
            <a:extLst>
              <a:ext uri="{FF2B5EF4-FFF2-40B4-BE49-F238E27FC236}">
                <a16:creationId xmlns:a16="http://schemas.microsoft.com/office/drawing/2014/main" id="{576F24F0-6B16-4F19-8901-D27820B7D01C}"/>
              </a:ext>
            </a:extLst>
          </p:cNvPr>
          <p:cNvSpPr>
            <a:spLocks noGrp="1"/>
          </p:cNvSpPr>
          <p:nvPr>
            <p:ph type="body" sz="quarter" idx="10"/>
          </p:nvPr>
        </p:nvSpPr>
        <p:spPr/>
        <p:txBody>
          <a:bodyPr>
            <a:normAutofit fontScale="77500" lnSpcReduction="20000"/>
          </a:bodyPr>
          <a:lstStyle/>
          <a:p>
            <a:r>
              <a:rPr lang="it-IT" dirty="0"/>
              <a:t>A first step </a:t>
            </a:r>
            <a:r>
              <a:rPr lang="it-IT" dirty="0" err="1"/>
              <a:t>is</a:t>
            </a:r>
            <a:r>
              <a:rPr lang="it-IT" dirty="0"/>
              <a:t> to </a:t>
            </a:r>
            <a:r>
              <a:rPr lang="it-IT" dirty="0" err="1"/>
              <a:t>identify</a:t>
            </a:r>
            <a:r>
              <a:rPr lang="it-IT" dirty="0"/>
              <a:t> the rules</a:t>
            </a:r>
          </a:p>
          <a:p>
            <a:pPr lvl="1"/>
            <a:r>
              <a:rPr lang="it-IT" dirty="0"/>
              <a:t>R1: A minimum set of rules </a:t>
            </a:r>
            <a:r>
              <a:rPr lang="it-IT" dirty="0" err="1"/>
              <a:t>that</a:t>
            </a:r>
            <a:r>
              <a:rPr lang="it-IT" dirty="0"/>
              <a:t> the </a:t>
            </a:r>
            <a:r>
              <a:rPr lang="it-IT" dirty="0" err="1"/>
              <a:t>xen</a:t>
            </a:r>
            <a:r>
              <a:rPr lang="it-IT" dirty="0"/>
              <a:t> code </a:t>
            </a:r>
            <a:r>
              <a:rPr lang="it-IT" u="sng" dirty="0" err="1"/>
              <a:t>have</a:t>
            </a:r>
            <a:r>
              <a:rPr lang="it-IT" u="sng" dirty="0"/>
              <a:t> to </a:t>
            </a:r>
            <a:r>
              <a:rPr lang="it-IT" dirty="0"/>
              <a:t>be </a:t>
            </a:r>
            <a:r>
              <a:rPr lang="it-IT" dirty="0" err="1"/>
              <a:t>fully</a:t>
            </a:r>
            <a:r>
              <a:rPr lang="it-IT" dirty="0"/>
              <a:t> </a:t>
            </a:r>
            <a:r>
              <a:rPr lang="it-IT" dirty="0" err="1"/>
              <a:t>compliant</a:t>
            </a:r>
            <a:r>
              <a:rPr lang="it-IT" dirty="0"/>
              <a:t> with</a:t>
            </a:r>
          </a:p>
          <a:p>
            <a:pPr lvl="2"/>
            <a:r>
              <a:rPr lang="it-IT" dirty="0"/>
              <a:t>The rules </a:t>
            </a:r>
            <a:r>
              <a:rPr lang="it-IT" dirty="0" err="1"/>
              <a:t>should</a:t>
            </a:r>
            <a:r>
              <a:rPr lang="it-IT" dirty="0"/>
              <a:t> be the </a:t>
            </a:r>
            <a:r>
              <a:rPr lang="it-IT" dirty="0" err="1"/>
              <a:t>main</a:t>
            </a:r>
            <a:r>
              <a:rPr lang="it-IT" dirty="0"/>
              <a:t> one </a:t>
            </a:r>
            <a:r>
              <a:rPr lang="it-IT" dirty="0" err="1"/>
              <a:t>that</a:t>
            </a:r>
            <a:r>
              <a:rPr lang="it-IT" dirty="0"/>
              <a:t>, in case </a:t>
            </a:r>
            <a:r>
              <a:rPr lang="it-IT" dirty="0" err="1"/>
              <a:t>they</a:t>
            </a:r>
            <a:r>
              <a:rPr lang="it-IT" dirty="0"/>
              <a:t> are </a:t>
            </a:r>
            <a:r>
              <a:rPr lang="it-IT" dirty="0" err="1"/>
              <a:t>not</a:t>
            </a:r>
            <a:r>
              <a:rPr lang="it-IT" dirty="0"/>
              <a:t> </a:t>
            </a:r>
            <a:r>
              <a:rPr lang="it-IT" dirty="0" err="1"/>
              <a:t>fulfilled</a:t>
            </a:r>
            <a:r>
              <a:rPr lang="it-IT" dirty="0"/>
              <a:t>, </a:t>
            </a:r>
            <a:r>
              <a:rPr lang="it-IT" dirty="0" err="1"/>
              <a:t>potential</a:t>
            </a:r>
            <a:r>
              <a:rPr lang="it-IT" dirty="0"/>
              <a:t> </a:t>
            </a:r>
            <a:r>
              <a:rPr lang="it-IT" dirty="0" err="1"/>
              <a:t>robustness</a:t>
            </a:r>
            <a:r>
              <a:rPr lang="it-IT" dirty="0"/>
              <a:t> / safety </a:t>
            </a:r>
            <a:r>
              <a:rPr lang="it-IT" dirty="0" err="1"/>
              <a:t>issue</a:t>
            </a:r>
            <a:r>
              <a:rPr lang="it-IT" dirty="0"/>
              <a:t> </a:t>
            </a:r>
            <a:r>
              <a:rPr lang="it-IT" dirty="0" err="1"/>
              <a:t>may</a:t>
            </a:r>
            <a:r>
              <a:rPr lang="it-IT" dirty="0"/>
              <a:t> </a:t>
            </a:r>
            <a:r>
              <a:rPr lang="it-IT" dirty="0" err="1"/>
              <a:t>arise</a:t>
            </a:r>
            <a:endParaRPr lang="it-IT" dirty="0"/>
          </a:p>
          <a:p>
            <a:pPr lvl="1"/>
            <a:r>
              <a:rPr lang="it-IT" dirty="0"/>
              <a:t>R2: An </a:t>
            </a:r>
            <a:r>
              <a:rPr lang="it-IT" dirty="0" err="1"/>
              <a:t>extended</a:t>
            </a:r>
            <a:r>
              <a:rPr lang="it-IT" dirty="0"/>
              <a:t> set of rules </a:t>
            </a:r>
            <a:r>
              <a:rPr lang="it-IT" dirty="0" err="1"/>
              <a:t>that</a:t>
            </a:r>
            <a:r>
              <a:rPr lang="it-IT" dirty="0"/>
              <a:t> are </a:t>
            </a:r>
            <a:r>
              <a:rPr lang="it-IT" u="sng" dirty="0" err="1"/>
              <a:t>adviced</a:t>
            </a:r>
            <a:endParaRPr lang="it-IT" dirty="0"/>
          </a:p>
          <a:p>
            <a:pPr lvl="2"/>
            <a:r>
              <a:rPr lang="it-IT" dirty="0"/>
              <a:t>E.g. rules for </a:t>
            </a:r>
            <a:r>
              <a:rPr lang="it-IT" dirty="0" err="1"/>
              <a:t>better</a:t>
            </a:r>
            <a:r>
              <a:rPr lang="it-IT" dirty="0"/>
              <a:t> </a:t>
            </a:r>
            <a:r>
              <a:rPr lang="it-IT" dirty="0" err="1"/>
              <a:t>maintainability</a:t>
            </a:r>
            <a:r>
              <a:rPr lang="it-IT" dirty="0"/>
              <a:t> , </a:t>
            </a:r>
            <a:r>
              <a:rPr lang="it-IT" dirty="0" err="1"/>
              <a:t>readibility</a:t>
            </a:r>
            <a:r>
              <a:rPr lang="it-IT" dirty="0"/>
              <a:t>, </a:t>
            </a:r>
            <a:r>
              <a:rPr lang="it-IT" dirty="0" err="1"/>
              <a:t>testability</a:t>
            </a:r>
            <a:endParaRPr lang="it-IT" dirty="0"/>
          </a:p>
          <a:p>
            <a:r>
              <a:rPr lang="it-IT" dirty="0"/>
              <a:t>First a complete check </a:t>
            </a:r>
            <a:r>
              <a:rPr lang="it-IT" dirty="0" err="1"/>
              <a:t>will</a:t>
            </a:r>
            <a:r>
              <a:rPr lang="it-IT" dirty="0"/>
              <a:t> be </a:t>
            </a:r>
            <a:r>
              <a:rPr lang="it-IT" dirty="0" err="1"/>
              <a:t>done</a:t>
            </a:r>
            <a:r>
              <a:rPr lang="it-IT" dirty="0"/>
              <a:t> with </a:t>
            </a:r>
            <a:r>
              <a:rPr lang="it-IT" dirty="0" err="1"/>
              <a:t>respect</a:t>
            </a:r>
            <a:r>
              <a:rPr lang="it-IT" dirty="0"/>
              <a:t> to the «</a:t>
            </a:r>
            <a:r>
              <a:rPr lang="it-IT" dirty="0" err="1"/>
              <a:t>mandatory</a:t>
            </a:r>
            <a:r>
              <a:rPr lang="it-IT" dirty="0"/>
              <a:t>» rules</a:t>
            </a:r>
          </a:p>
          <a:p>
            <a:r>
              <a:rPr lang="it-IT" dirty="0"/>
              <a:t>The </a:t>
            </a:r>
            <a:r>
              <a:rPr lang="it-IT" dirty="0" err="1"/>
              <a:t>result</a:t>
            </a:r>
            <a:r>
              <a:rPr lang="it-IT" dirty="0"/>
              <a:t> </a:t>
            </a:r>
            <a:r>
              <a:rPr lang="it-IT" dirty="0" err="1"/>
              <a:t>will</a:t>
            </a:r>
            <a:r>
              <a:rPr lang="it-IT" dirty="0"/>
              <a:t> be </a:t>
            </a:r>
            <a:r>
              <a:rPr lang="it-IT" dirty="0" err="1"/>
              <a:t>given</a:t>
            </a:r>
            <a:r>
              <a:rPr lang="it-IT" dirty="0"/>
              <a:t> to the</a:t>
            </a:r>
            <a:r>
              <a:rPr lang="en-US" dirty="0"/>
              <a:t> developer</a:t>
            </a:r>
          </a:p>
          <a:p>
            <a:r>
              <a:rPr lang="en-US" dirty="0"/>
              <a:t>Questions</a:t>
            </a:r>
          </a:p>
          <a:p>
            <a:pPr lvl="1"/>
            <a:r>
              <a:rPr lang="en-US" dirty="0"/>
              <a:t>To understand here : is there a developer name clearly identifiable and responsible for each SW module?</a:t>
            </a:r>
          </a:p>
          <a:p>
            <a:pPr lvl="1"/>
            <a:r>
              <a:rPr lang="en-US" dirty="0"/>
              <a:t>How is responsible of identifying the set of rules to consider as R1?</a:t>
            </a:r>
          </a:p>
        </p:txBody>
      </p:sp>
    </p:spTree>
    <p:extLst>
      <p:ext uri="{BB962C8B-B14F-4D97-AF65-F5344CB8AC3E}">
        <p14:creationId xmlns:p14="http://schemas.microsoft.com/office/powerpoint/2010/main" val="966095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DA510DBC-971F-4231-8778-3C64BDE62E77}"/>
              </a:ext>
            </a:extLst>
          </p:cNvPr>
          <p:cNvSpPr>
            <a:spLocks noGrp="1"/>
          </p:cNvSpPr>
          <p:nvPr>
            <p:ph type="title"/>
          </p:nvPr>
        </p:nvSpPr>
        <p:spPr/>
        <p:txBody>
          <a:bodyPr/>
          <a:lstStyle/>
          <a:p>
            <a:r>
              <a:rPr lang="it-IT" dirty="0"/>
              <a:t>First </a:t>
            </a:r>
            <a:r>
              <a:rPr lang="it-IT" dirty="0" err="1"/>
              <a:t>xen</a:t>
            </a:r>
            <a:r>
              <a:rPr lang="it-IT" dirty="0"/>
              <a:t> safety-ready </a:t>
            </a:r>
            <a:r>
              <a:rPr lang="it-IT" dirty="0" err="1"/>
              <a:t>version</a:t>
            </a:r>
            <a:endParaRPr lang="en-US" dirty="0"/>
          </a:p>
        </p:txBody>
      </p:sp>
      <p:sp>
        <p:nvSpPr>
          <p:cNvPr id="6" name="Segnaposto contenuto 5">
            <a:extLst>
              <a:ext uri="{FF2B5EF4-FFF2-40B4-BE49-F238E27FC236}">
                <a16:creationId xmlns:a16="http://schemas.microsoft.com/office/drawing/2014/main" id="{576F24F0-6B16-4F19-8901-D27820B7D01C}"/>
              </a:ext>
            </a:extLst>
          </p:cNvPr>
          <p:cNvSpPr>
            <a:spLocks noGrp="1"/>
          </p:cNvSpPr>
          <p:nvPr>
            <p:ph type="body" sz="quarter" idx="10"/>
          </p:nvPr>
        </p:nvSpPr>
        <p:spPr/>
        <p:txBody>
          <a:bodyPr>
            <a:normAutofit fontScale="92500" lnSpcReduction="20000"/>
          </a:bodyPr>
          <a:lstStyle/>
          <a:p>
            <a:r>
              <a:rPr lang="it-IT" dirty="0"/>
              <a:t>The developer </a:t>
            </a:r>
            <a:r>
              <a:rPr lang="it-IT" dirty="0" err="1"/>
              <a:t>should</a:t>
            </a:r>
            <a:r>
              <a:rPr lang="it-IT" dirty="0"/>
              <a:t> </a:t>
            </a:r>
            <a:r>
              <a:rPr lang="it-IT" dirty="0" err="1"/>
              <a:t>analyse</a:t>
            </a:r>
            <a:r>
              <a:rPr lang="it-IT" dirty="0"/>
              <a:t> the </a:t>
            </a:r>
            <a:r>
              <a:rPr lang="it-IT" dirty="0" err="1"/>
              <a:t>violation</a:t>
            </a:r>
            <a:r>
              <a:rPr lang="it-IT" dirty="0"/>
              <a:t> </a:t>
            </a:r>
            <a:r>
              <a:rPr lang="it-IT" dirty="0" err="1"/>
              <a:t>identified</a:t>
            </a:r>
            <a:endParaRPr lang="it-IT" dirty="0"/>
          </a:p>
          <a:p>
            <a:r>
              <a:rPr lang="en-US" dirty="0"/>
              <a:t>A single violation could be</a:t>
            </a:r>
          </a:p>
          <a:p>
            <a:pPr marL="685800" lvl="1" indent="-342900">
              <a:buAutoNum type="alphaUcPeriod"/>
            </a:pPr>
            <a:r>
              <a:rPr lang="en-US" dirty="0"/>
              <a:t> Real violation that shall be solved and it will be solved</a:t>
            </a:r>
          </a:p>
          <a:p>
            <a:pPr marL="685800" lvl="1" indent="-342900">
              <a:buAutoNum type="alphaUcPeriod"/>
            </a:pPr>
            <a:r>
              <a:rPr lang="en-US" dirty="0"/>
              <a:t> “False positive” </a:t>
            </a:r>
            <a:r>
              <a:rPr lang="en-US" dirty="0">
                <a:sym typeface="Wingdings" panose="05000000000000000000" pitchFamily="2" charset="2"/>
              </a:rPr>
              <a:t> in this case the identified violation is not a real violation and thus it can be accepted</a:t>
            </a:r>
          </a:p>
          <a:p>
            <a:pPr marL="685800" lvl="1" indent="-342900">
              <a:buAutoNum type="alphaUcPeriod"/>
            </a:pPr>
            <a:r>
              <a:rPr lang="en-US" dirty="0">
                <a:sym typeface="Wingdings" panose="05000000000000000000" pitchFamily="2" charset="2"/>
              </a:rPr>
              <a:t> Code considered by the developer to be acceptable as it is, despite the presence of a real violation  this has to be used only for “special” cases and with explicit motivations, that describes why changing the code could be risky and it is better than leave the code as it is</a:t>
            </a:r>
          </a:p>
          <a:p>
            <a:pPr lvl="1"/>
            <a:endParaRPr lang="en-US" dirty="0">
              <a:sym typeface="Wingdings" panose="05000000000000000000" pitchFamily="2" charset="2"/>
            </a:endParaRPr>
          </a:p>
        </p:txBody>
      </p:sp>
    </p:spTree>
    <p:extLst>
      <p:ext uri="{BB962C8B-B14F-4D97-AF65-F5344CB8AC3E}">
        <p14:creationId xmlns:p14="http://schemas.microsoft.com/office/powerpoint/2010/main" val="1916323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DA510DBC-971F-4231-8778-3C64BDE62E77}"/>
              </a:ext>
            </a:extLst>
          </p:cNvPr>
          <p:cNvSpPr>
            <a:spLocks noGrp="1"/>
          </p:cNvSpPr>
          <p:nvPr>
            <p:ph type="title"/>
          </p:nvPr>
        </p:nvSpPr>
        <p:spPr/>
        <p:txBody>
          <a:bodyPr/>
          <a:lstStyle/>
          <a:p>
            <a:r>
              <a:rPr lang="it-IT" dirty="0"/>
              <a:t>First </a:t>
            </a:r>
            <a:r>
              <a:rPr lang="it-IT" dirty="0" err="1"/>
              <a:t>xen</a:t>
            </a:r>
            <a:r>
              <a:rPr lang="it-IT" dirty="0"/>
              <a:t> safety-ready </a:t>
            </a:r>
            <a:r>
              <a:rPr lang="it-IT" dirty="0" err="1"/>
              <a:t>version</a:t>
            </a:r>
            <a:endParaRPr lang="en-US" dirty="0"/>
          </a:p>
        </p:txBody>
      </p:sp>
      <p:sp>
        <p:nvSpPr>
          <p:cNvPr id="6" name="Segnaposto contenuto 5">
            <a:extLst>
              <a:ext uri="{FF2B5EF4-FFF2-40B4-BE49-F238E27FC236}">
                <a16:creationId xmlns:a16="http://schemas.microsoft.com/office/drawing/2014/main" id="{576F24F0-6B16-4F19-8901-D27820B7D01C}"/>
              </a:ext>
            </a:extLst>
          </p:cNvPr>
          <p:cNvSpPr>
            <a:spLocks noGrp="1"/>
          </p:cNvSpPr>
          <p:nvPr>
            <p:ph type="body" sz="quarter" idx="10"/>
          </p:nvPr>
        </p:nvSpPr>
        <p:spPr/>
        <p:txBody>
          <a:bodyPr>
            <a:normAutofit fontScale="70000" lnSpcReduction="20000"/>
          </a:bodyPr>
          <a:lstStyle/>
          <a:p>
            <a:r>
              <a:rPr lang="en-US" dirty="0">
                <a:sym typeface="Wingdings" panose="05000000000000000000" pitchFamily="2" charset="2"/>
              </a:rPr>
              <a:t>A method could be identified using which the developer is capable to insert appropriate “indications” within the code (e.g. in terms of comments with appropriate syntax (*)) to the </a:t>
            </a:r>
            <a:r>
              <a:rPr lang="en-US" dirty="0" err="1">
                <a:sym typeface="Wingdings" panose="05000000000000000000" pitchFamily="2" charset="2"/>
              </a:rPr>
              <a:t>sw</a:t>
            </a:r>
            <a:r>
              <a:rPr lang="en-US" dirty="0">
                <a:sym typeface="Wingdings" panose="05000000000000000000" pitchFamily="2" charset="2"/>
              </a:rPr>
              <a:t> static analysis tool, so to support the false positive violation acceptance and also other justifications</a:t>
            </a:r>
          </a:p>
          <a:p>
            <a:pPr lvl="1"/>
            <a:r>
              <a:rPr lang="en-US" dirty="0">
                <a:sym typeface="Wingdings" panose="05000000000000000000" pitchFamily="2" charset="2"/>
              </a:rPr>
              <a:t>(*)  does </a:t>
            </a:r>
            <a:r>
              <a:rPr lang="en-US" dirty="0" err="1">
                <a:sym typeface="Wingdings" panose="05000000000000000000" pitchFamily="2" charset="2"/>
              </a:rPr>
              <a:t>SonarCloud</a:t>
            </a:r>
            <a:r>
              <a:rPr lang="en-US" dirty="0">
                <a:sym typeface="Wingdings" panose="05000000000000000000" pitchFamily="2" charset="2"/>
              </a:rPr>
              <a:t> allow this approach, with comments left by developer in the code? </a:t>
            </a:r>
          </a:p>
          <a:p>
            <a:pPr lvl="1"/>
            <a:endParaRPr lang="en-US" dirty="0">
              <a:sym typeface="Wingdings" panose="05000000000000000000" pitchFamily="2" charset="2"/>
            </a:endParaRPr>
          </a:p>
          <a:p>
            <a:r>
              <a:rPr lang="en-US" dirty="0">
                <a:sym typeface="Wingdings" panose="05000000000000000000" pitchFamily="2" charset="2"/>
              </a:rPr>
              <a:t>The B. and C. above code that it is not modified has to pass by a final verification and acceptance done by the safety expert team that receives as input the full list of violations and justifications and analyze them</a:t>
            </a:r>
          </a:p>
          <a:p>
            <a:endParaRPr lang="en-US" dirty="0">
              <a:sym typeface="Wingdings" panose="05000000000000000000" pitchFamily="2" charset="2"/>
            </a:endParaRPr>
          </a:p>
          <a:p>
            <a:r>
              <a:rPr lang="en-US" b="1" dirty="0">
                <a:sym typeface="Wingdings" panose="05000000000000000000" pitchFamily="2" charset="2"/>
              </a:rPr>
              <a:t>In case the safety expert team identify justification that cannot be accepted the code have to be reviewed</a:t>
            </a:r>
          </a:p>
        </p:txBody>
      </p:sp>
    </p:spTree>
    <p:extLst>
      <p:ext uri="{BB962C8B-B14F-4D97-AF65-F5344CB8AC3E}">
        <p14:creationId xmlns:p14="http://schemas.microsoft.com/office/powerpoint/2010/main" val="3042406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DA510DBC-971F-4231-8778-3C64BDE62E77}"/>
              </a:ext>
            </a:extLst>
          </p:cNvPr>
          <p:cNvSpPr>
            <a:spLocks noGrp="1"/>
          </p:cNvSpPr>
          <p:nvPr>
            <p:ph type="title"/>
          </p:nvPr>
        </p:nvSpPr>
        <p:spPr>
          <a:xfrm>
            <a:off x="457200" y="44624"/>
            <a:ext cx="8229600" cy="576064"/>
          </a:xfrm>
        </p:spPr>
        <p:txBody>
          <a:bodyPr>
            <a:noAutofit/>
          </a:bodyPr>
          <a:lstStyle/>
          <a:p>
            <a:r>
              <a:rPr lang="it-IT" sz="2000" dirty="0"/>
              <a:t>Steady state: </a:t>
            </a:r>
            <a:r>
              <a:rPr lang="it-IT" sz="2000" dirty="0" err="1"/>
              <a:t>how</a:t>
            </a:r>
            <a:r>
              <a:rPr lang="it-IT" sz="2000" dirty="0"/>
              <a:t> to </a:t>
            </a:r>
            <a:r>
              <a:rPr lang="it-IT" sz="2000" dirty="0" err="1"/>
              <a:t>obtain</a:t>
            </a:r>
            <a:r>
              <a:rPr lang="it-IT" sz="2000" dirty="0"/>
              <a:t> </a:t>
            </a:r>
            <a:r>
              <a:rPr lang="it-IT" sz="2000" dirty="0" err="1"/>
              <a:t>versions</a:t>
            </a:r>
            <a:r>
              <a:rPr lang="it-IT" sz="2000" dirty="0"/>
              <a:t> </a:t>
            </a:r>
            <a:r>
              <a:rPr lang="it-IT" sz="2000" dirty="0" err="1"/>
              <a:t>that</a:t>
            </a:r>
            <a:r>
              <a:rPr lang="it-IT" sz="2000" dirty="0"/>
              <a:t> are safety ready</a:t>
            </a:r>
            <a:endParaRPr lang="en-US" sz="2000" dirty="0"/>
          </a:p>
        </p:txBody>
      </p:sp>
      <p:sp>
        <p:nvSpPr>
          <p:cNvPr id="6" name="Segnaposto contenuto 5">
            <a:extLst>
              <a:ext uri="{FF2B5EF4-FFF2-40B4-BE49-F238E27FC236}">
                <a16:creationId xmlns:a16="http://schemas.microsoft.com/office/drawing/2014/main" id="{576F24F0-6B16-4F19-8901-D27820B7D01C}"/>
              </a:ext>
            </a:extLst>
          </p:cNvPr>
          <p:cNvSpPr>
            <a:spLocks noGrp="1"/>
          </p:cNvSpPr>
          <p:nvPr>
            <p:ph type="body" sz="quarter" idx="10"/>
          </p:nvPr>
        </p:nvSpPr>
        <p:spPr/>
        <p:txBody>
          <a:bodyPr>
            <a:normAutofit fontScale="92500" lnSpcReduction="20000"/>
          </a:bodyPr>
          <a:lstStyle/>
          <a:p>
            <a:r>
              <a:rPr lang="it-IT" dirty="0" err="1"/>
              <a:t>Let’s</a:t>
            </a:r>
            <a:r>
              <a:rPr lang="it-IT" dirty="0"/>
              <a:t> assume </a:t>
            </a:r>
            <a:r>
              <a:rPr lang="it-IT" dirty="0" err="1"/>
              <a:t>we</a:t>
            </a:r>
            <a:r>
              <a:rPr lang="it-IT" dirty="0"/>
              <a:t> </a:t>
            </a:r>
            <a:r>
              <a:rPr lang="it-IT" dirty="0" err="1"/>
              <a:t>obtain</a:t>
            </a:r>
            <a:r>
              <a:rPr lang="it-IT" dirty="0"/>
              <a:t> a first safety ready </a:t>
            </a:r>
            <a:r>
              <a:rPr lang="it-IT" dirty="0" err="1"/>
              <a:t>xen</a:t>
            </a:r>
            <a:endParaRPr lang="it-IT" dirty="0"/>
          </a:p>
          <a:p>
            <a:r>
              <a:rPr lang="it-IT" dirty="0" err="1"/>
              <a:t>Let’s</a:t>
            </a:r>
            <a:r>
              <a:rPr lang="it-IT" dirty="0"/>
              <a:t> call </a:t>
            </a:r>
            <a:r>
              <a:rPr lang="it-IT" dirty="0" err="1"/>
              <a:t>it</a:t>
            </a:r>
            <a:r>
              <a:rPr lang="it-IT" dirty="0"/>
              <a:t> «</a:t>
            </a:r>
            <a:r>
              <a:rPr lang="it-IT" dirty="0" err="1"/>
              <a:t>XenSafe</a:t>
            </a:r>
            <a:r>
              <a:rPr lang="it-IT" dirty="0"/>
              <a:t> 1.0»</a:t>
            </a:r>
          </a:p>
          <a:p>
            <a:r>
              <a:rPr lang="it-IT" dirty="0"/>
              <a:t>For a new </a:t>
            </a:r>
            <a:r>
              <a:rPr lang="it-IT" dirty="0" err="1"/>
              <a:t>version</a:t>
            </a:r>
            <a:r>
              <a:rPr lang="it-IT" dirty="0"/>
              <a:t> (1.1) a Delta </a:t>
            </a:r>
            <a:r>
              <a:rPr lang="it-IT" dirty="0" err="1"/>
              <a:t>approach</a:t>
            </a:r>
            <a:r>
              <a:rPr lang="it-IT" dirty="0"/>
              <a:t> can be </a:t>
            </a:r>
            <a:r>
              <a:rPr lang="it-IT" dirty="0" err="1"/>
              <a:t>used</a:t>
            </a:r>
            <a:endParaRPr lang="it-IT" dirty="0"/>
          </a:p>
          <a:p>
            <a:pPr lvl="1"/>
            <a:r>
              <a:rPr lang="it-IT" dirty="0"/>
              <a:t>Rules: </a:t>
            </a:r>
          </a:p>
          <a:p>
            <a:pPr lvl="2"/>
            <a:r>
              <a:rPr lang="it-IT" dirty="0"/>
              <a:t>in case </a:t>
            </a:r>
            <a:r>
              <a:rPr lang="it-IT" dirty="0" err="1"/>
              <a:t>violations</a:t>
            </a:r>
            <a:r>
              <a:rPr lang="it-IT" dirty="0"/>
              <a:t> are </a:t>
            </a:r>
            <a:r>
              <a:rPr lang="it-IT" dirty="0" err="1"/>
              <a:t>identified</a:t>
            </a:r>
            <a:r>
              <a:rPr lang="it-IT" dirty="0"/>
              <a:t> on new code </a:t>
            </a:r>
            <a:r>
              <a:rPr lang="it-IT" dirty="0">
                <a:sym typeface="Wingdings" panose="05000000000000000000" pitchFamily="2" charset="2"/>
              </a:rPr>
              <a:t> </a:t>
            </a:r>
            <a:r>
              <a:rPr lang="it-IT" dirty="0" err="1">
                <a:sym typeface="Wingdings" panose="05000000000000000000" pitchFamily="2" charset="2"/>
              </a:rPr>
              <a:t>apply</a:t>
            </a:r>
            <a:r>
              <a:rPr lang="it-IT" dirty="0">
                <a:sym typeface="Wingdings" panose="05000000000000000000" pitchFamily="2" charset="2"/>
              </a:rPr>
              <a:t> </a:t>
            </a:r>
            <a:r>
              <a:rPr lang="it-IT" dirty="0" err="1">
                <a:sym typeface="Wingdings" panose="05000000000000000000" pitchFamily="2" charset="2"/>
              </a:rPr>
              <a:t>same</a:t>
            </a:r>
            <a:r>
              <a:rPr lang="it-IT" dirty="0">
                <a:sym typeface="Wingdings" panose="05000000000000000000" pitchFamily="2" charset="2"/>
              </a:rPr>
              <a:t> </a:t>
            </a:r>
            <a:r>
              <a:rPr lang="it-IT" dirty="0" err="1">
                <a:sym typeface="Wingdings" panose="05000000000000000000" pitchFamily="2" charset="2"/>
              </a:rPr>
              <a:t>approach</a:t>
            </a:r>
            <a:endParaRPr lang="it-IT" dirty="0">
              <a:sym typeface="Wingdings" panose="05000000000000000000" pitchFamily="2" charset="2"/>
            </a:endParaRPr>
          </a:p>
          <a:p>
            <a:pPr lvl="2"/>
            <a:r>
              <a:rPr lang="it-IT" dirty="0">
                <a:sym typeface="Wingdings" panose="05000000000000000000" pitchFamily="2" charset="2"/>
              </a:rPr>
              <a:t>For </a:t>
            </a:r>
            <a:r>
              <a:rPr lang="it-IT" dirty="0" err="1">
                <a:sym typeface="Wingdings" panose="05000000000000000000" pitchFamily="2" charset="2"/>
              </a:rPr>
              <a:t>violations</a:t>
            </a:r>
            <a:r>
              <a:rPr lang="it-IT" dirty="0">
                <a:sym typeface="Wingdings" panose="05000000000000000000" pitchFamily="2" charset="2"/>
              </a:rPr>
              <a:t> </a:t>
            </a:r>
            <a:r>
              <a:rPr lang="it-IT" dirty="0" err="1">
                <a:sym typeface="Wingdings" panose="05000000000000000000" pitchFamily="2" charset="2"/>
              </a:rPr>
              <a:t>identified</a:t>
            </a:r>
            <a:r>
              <a:rPr lang="it-IT" dirty="0">
                <a:sym typeface="Wingdings" panose="05000000000000000000" pitchFamily="2" charset="2"/>
              </a:rPr>
              <a:t> in </a:t>
            </a:r>
            <a:r>
              <a:rPr lang="it-IT" dirty="0" err="1">
                <a:sym typeface="Wingdings" panose="05000000000000000000" pitchFamily="2" charset="2"/>
              </a:rPr>
              <a:t>previous</a:t>
            </a:r>
            <a:r>
              <a:rPr lang="it-IT" dirty="0">
                <a:sym typeface="Wingdings" panose="05000000000000000000" pitchFamily="2" charset="2"/>
              </a:rPr>
              <a:t> </a:t>
            </a:r>
            <a:r>
              <a:rPr lang="it-IT" dirty="0" err="1">
                <a:sym typeface="Wingdings" panose="05000000000000000000" pitchFamily="2" charset="2"/>
              </a:rPr>
              <a:t>version</a:t>
            </a:r>
            <a:r>
              <a:rPr lang="it-IT" dirty="0">
                <a:sym typeface="Wingdings" panose="05000000000000000000" pitchFamily="2" charset="2"/>
              </a:rPr>
              <a:t> </a:t>
            </a:r>
            <a:r>
              <a:rPr lang="it-IT" dirty="0" err="1">
                <a:sym typeface="Wingdings" panose="05000000000000000000" pitchFamily="2" charset="2"/>
              </a:rPr>
              <a:t>that</a:t>
            </a:r>
            <a:r>
              <a:rPr lang="it-IT" dirty="0">
                <a:sym typeface="Wingdings" panose="05000000000000000000" pitchFamily="2" charset="2"/>
              </a:rPr>
              <a:t> are </a:t>
            </a:r>
            <a:r>
              <a:rPr lang="it-IT" dirty="0" err="1">
                <a:sym typeface="Wingdings" panose="05000000000000000000" pitchFamily="2" charset="2"/>
              </a:rPr>
              <a:t>already</a:t>
            </a:r>
            <a:r>
              <a:rPr lang="it-IT" dirty="0">
                <a:sym typeface="Wingdings" panose="05000000000000000000" pitchFamily="2" charset="2"/>
              </a:rPr>
              <a:t> «</a:t>
            </a:r>
            <a:r>
              <a:rPr lang="it-IT" dirty="0" err="1">
                <a:sym typeface="Wingdings" panose="05000000000000000000" pitchFamily="2" charset="2"/>
              </a:rPr>
              <a:t>justified</a:t>
            </a:r>
            <a:r>
              <a:rPr lang="it-IT" dirty="0">
                <a:sym typeface="Wingdings" panose="05000000000000000000" pitchFamily="2" charset="2"/>
              </a:rPr>
              <a:t>»  the </a:t>
            </a:r>
            <a:r>
              <a:rPr lang="it-IT" dirty="0" err="1">
                <a:sym typeface="Wingdings" panose="05000000000000000000" pitchFamily="2" charset="2"/>
              </a:rPr>
              <a:t>already</a:t>
            </a:r>
            <a:r>
              <a:rPr lang="it-IT" dirty="0">
                <a:sym typeface="Wingdings" panose="05000000000000000000" pitchFamily="2" charset="2"/>
              </a:rPr>
              <a:t> </a:t>
            </a:r>
            <a:r>
              <a:rPr lang="it-IT" dirty="0" err="1">
                <a:sym typeface="Wingdings" panose="05000000000000000000" pitchFamily="2" charset="2"/>
              </a:rPr>
              <a:t>existing</a:t>
            </a:r>
            <a:r>
              <a:rPr lang="it-IT" dirty="0">
                <a:sym typeface="Wingdings" panose="05000000000000000000" pitchFamily="2" charset="2"/>
              </a:rPr>
              <a:t> </a:t>
            </a:r>
            <a:r>
              <a:rPr lang="it-IT" dirty="0" err="1">
                <a:sym typeface="Wingdings" panose="05000000000000000000" pitchFamily="2" charset="2"/>
              </a:rPr>
              <a:t>justification</a:t>
            </a:r>
            <a:r>
              <a:rPr lang="it-IT" dirty="0">
                <a:sym typeface="Wingdings" panose="05000000000000000000" pitchFamily="2" charset="2"/>
              </a:rPr>
              <a:t> </a:t>
            </a:r>
            <a:r>
              <a:rPr lang="it-IT" dirty="0" err="1">
                <a:sym typeface="Wingdings" panose="05000000000000000000" pitchFamily="2" charset="2"/>
              </a:rPr>
              <a:t>could</a:t>
            </a:r>
            <a:r>
              <a:rPr lang="it-IT" dirty="0">
                <a:sym typeface="Wingdings" panose="05000000000000000000" pitchFamily="2" charset="2"/>
              </a:rPr>
              <a:t> be use</a:t>
            </a:r>
          </a:p>
          <a:p>
            <a:pPr lvl="3"/>
            <a:r>
              <a:rPr lang="it-IT" dirty="0">
                <a:sym typeface="Wingdings" panose="05000000000000000000" pitchFamily="2" charset="2"/>
              </a:rPr>
              <a:t>Note </a:t>
            </a:r>
            <a:r>
              <a:rPr lang="it-IT" dirty="0" err="1">
                <a:sym typeface="Wingdings" panose="05000000000000000000" pitchFamily="2" charset="2"/>
              </a:rPr>
              <a:t>that</a:t>
            </a:r>
            <a:r>
              <a:rPr lang="it-IT" dirty="0">
                <a:sym typeface="Wingdings" panose="05000000000000000000" pitchFamily="2" charset="2"/>
              </a:rPr>
              <a:t> developer </a:t>
            </a:r>
            <a:r>
              <a:rPr lang="it-IT" dirty="0" err="1">
                <a:sym typeface="Wingdings" panose="05000000000000000000" pitchFamily="2" charset="2"/>
              </a:rPr>
              <a:t>have</a:t>
            </a:r>
            <a:r>
              <a:rPr lang="it-IT" dirty="0">
                <a:sym typeface="Wingdings" panose="05000000000000000000" pitchFamily="2" charset="2"/>
              </a:rPr>
              <a:t> to check </a:t>
            </a:r>
            <a:r>
              <a:rPr lang="it-IT" dirty="0" err="1">
                <a:sym typeface="Wingdings" panose="05000000000000000000" pitchFamily="2" charset="2"/>
              </a:rPr>
              <a:t>if</a:t>
            </a:r>
            <a:r>
              <a:rPr lang="it-IT" dirty="0">
                <a:sym typeface="Wingdings" panose="05000000000000000000" pitchFamily="2" charset="2"/>
              </a:rPr>
              <a:t> the </a:t>
            </a:r>
            <a:r>
              <a:rPr lang="it-IT" dirty="0" err="1">
                <a:sym typeface="Wingdings" panose="05000000000000000000" pitchFamily="2" charset="2"/>
              </a:rPr>
              <a:t>justification</a:t>
            </a:r>
            <a:r>
              <a:rPr lang="it-IT" dirty="0">
                <a:sym typeface="Wingdings" panose="05000000000000000000" pitchFamily="2" charset="2"/>
              </a:rPr>
              <a:t> of </a:t>
            </a:r>
            <a:r>
              <a:rPr lang="it-IT" dirty="0" err="1">
                <a:sym typeface="Wingdings" panose="05000000000000000000" pitchFamily="2" charset="2"/>
              </a:rPr>
              <a:t>xensafe</a:t>
            </a:r>
            <a:r>
              <a:rPr lang="it-IT" dirty="0">
                <a:sym typeface="Wingdings" panose="05000000000000000000" pitchFamily="2" charset="2"/>
              </a:rPr>
              <a:t> 1.0 </a:t>
            </a:r>
            <a:r>
              <a:rPr lang="it-IT" dirty="0" err="1">
                <a:sym typeface="Wingdings" panose="05000000000000000000" pitchFamily="2" charset="2"/>
              </a:rPr>
              <a:t>is</a:t>
            </a:r>
            <a:r>
              <a:rPr lang="it-IT" dirty="0">
                <a:sym typeface="Wingdings" panose="05000000000000000000" pitchFamily="2" charset="2"/>
              </a:rPr>
              <a:t> </a:t>
            </a:r>
            <a:r>
              <a:rPr lang="it-IT" dirty="0" err="1">
                <a:sym typeface="Wingdings" panose="05000000000000000000" pitchFamily="2" charset="2"/>
              </a:rPr>
              <a:t>still</a:t>
            </a:r>
            <a:r>
              <a:rPr lang="it-IT" dirty="0">
                <a:sym typeface="Wingdings" panose="05000000000000000000" pitchFamily="2" charset="2"/>
              </a:rPr>
              <a:t> </a:t>
            </a:r>
            <a:r>
              <a:rPr lang="it-IT" dirty="0" err="1">
                <a:sym typeface="Wingdings" panose="05000000000000000000" pitchFamily="2" charset="2"/>
              </a:rPr>
              <a:t>valid</a:t>
            </a:r>
            <a:r>
              <a:rPr lang="it-IT" dirty="0">
                <a:sym typeface="Wingdings" panose="05000000000000000000" pitchFamily="2" charset="2"/>
              </a:rPr>
              <a:t> for </a:t>
            </a:r>
            <a:r>
              <a:rPr lang="it-IT" dirty="0" err="1">
                <a:sym typeface="Wingdings" panose="05000000000000000000" pitchFamily="2" charset="2"/>
              </a:rPr>
              <a:t>xensafe</a:t>
            </a:r>
            <a:r>
              <a:rPr lang="it-IT" dirty="0">
                <a:sym typeface="Wingdings" panose="05000000000000000000" pitchFamily="2" charset="2"/>
              </a:rPr>
              <a:t> 1.1 and safety </a:t>
            </a:r>
            <a:r>
              <a:rPr lang="it-IT" dirty="0" err="1">
                <a:sym typeface="Wingdings" panose="05000000000000000000" pitchFamily="2" charset="2"/>
              </a:rPr>
              <a:t>expert</a:t>
            </a:r>
            <a:r>
              <a:rPr lang="it-IT" dirty="0">
                <a:sym typeface="Wingdings" panose="05000000000000000000" pitchFamily="2" charset="2"/>
              </a:rPr>
              <a:t> </a:t>
            </a:r>
            <a:r>
              <a:rPr lang="it-IT" dirty="0" err="1">
                <a:sym typeface="Wingdings" panose="05000000000000000000" pitchFamily="2" charset="2"/>
              </a:rPr>
              <a:t>has</a:t>
            </a:r>
            <a:r>
              <a:rPr lang="it-IT" dirty="0">
                <a:sym typeface="Wingdings" panose="05000000000000000000" pitchFamily="2" charset="2"/>
              </a:rPr>
              <a:t> to pass </a:t>
            </a:r>
            <a:r>
              <a:rPr lang="it-IT" dirty="0" err="1">
                <a:sym typeface="Wingdings" panose="05000000000000000000" pitchFamily="2" charset="2"/>
              </a:rPr>
              <a:t>through</a:t>
            </a:r>
            <a:r>
              <a:rPr lang="it-IT" dirty="0">
                <a:sym typeface="Wingdings" panose="05000000000000000000" pitchFamily="2" charset="2"/>
              </a:rPr>
              <a:t> the full list of </a:t>
            </a:r>
            <a:r>
              <a:rPr lang="it-IT" dirty="0" err="1">
                <a:sym typeface="Wingdings" panose="05000000000000000000" pitchFamily="2" charset="2"/>
              </a:rPr>
              <a:t>justifications</a:t>
            </a:r>
            <a:endParaRPr lang="it-IT" dirty="0">
              <a:sym typeface="Wingdings" panose="05000000000000000000" pitchFamily="2" charset="2"/>
            </a:endParaRPr>
          </a:p>
        </p:txBody>
      </p:sp>
    </p:spTree>
    <p:extLst>
      <p:ext uri="{BB962C8B-B14F-4D97-AF65-F5344CB8AC3E}">
        <p14:creationId xmlns:p14="http://schemas.microsoft.com/office/powerpoint/2010/main" val="3255296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DA510DBC-971F-4231-8778-3C64BDE62E77}"/>
              </a:ext>
            </a:extLst>
          </p:cNvPr>
          <p:cNvSpPr>
            <a:spLocks noGrp="1"/>
          </p:cNvSpPr>
          <p:nvPr>
            <p:ph type="title"/>
          </p:nvPr>
        </p:nvSpPr>
        <p:spPr/>
        <p:txBody>
          <a:bodyPr>
            <a:noAutofit/>
          </a:bodyPr>
          <a:lstStyle/>
          <a:p>
            <a:r>
              <a:rPr lang="it-IT" sz="2000" dirty="0"/>
              <a:t>Steady state: </a:t>
            </a:r>
            <a:r>
              <a:rPr lang="it-IT" sz="2000" dirty="0" err="1"/>
              <a:t>how</a:t>
            </a:r>
            <a:r>
              <a:rPr lang="it-IT" sz="2000" dirty="0"/>
              <a:t> to </a:t>
            </a:r>
            <a:r>
              <a:rPr lang="it-IT" sz="2000" dirty="0" err="1"/>
              <a:t>obtain</a:t>
            </a:r>
            <a:r>
              <a:rPr lang="it-IT" sz="2000" dirty="0"/>
              <a:t> </a:t>
            </a:r>
            <a:r>
              <a:rPr lang="it-IT" sz="2000" dirty="0" err="1"/>
              <a:t>versions</a:t>
            </a:r>
            <a:r>
              <a:rPr lang="it-IT" sz="2000" dirty="0"/>
              <a:t> </a:t>
            </a:r>
            <a:r>
              <a:rPr lang="it-IT" sz="2000" dirty="0" err="1"/>
              <a:t>that</a:t>
            </a:r>
            <a:r>
              <a:rPr lang="it-IT" sz="2000" dirty="0"/>
              <a:t> are safety ready</a:t>
            </a:r>
            <a:endParaRPr lang="en-US" sz="2000" dirty="0"/>
          </a:p>
        </p:txBody>
      </p:sp>
      <p:sp>
        <p:nvSpPr>
          <p:cNvPr id="6" name="Segnaposto contenuto 5">
            <a:extLst>
              <a:ext uri="{FF2B5EF4-FFF2-40B4-BE49-F238E27FC236}">
                <a16:creationId xmlns:a16="http://schemas.microsoft.com/office/drawing/2014/main" id="{576F24F0-6B16-4F19-8901-D27820B7D01C}"/>
              </a:ext>
            </a:extLst>
          </p:cNvPr>
          <p:cNvSpPr>
            <a:spLocks noGrp="1"/>
          </p:cNvSpPr>
          <p:nvPr>
            <p:ph type="body" sz="quarter" idx="10"/>
          </p:nvPr>
        </p:nvSpPr>
        <p:spPr/>
        <p:txBody>
          <a:bodyPr/>
          <a:lstStyle/>
          <a:p>
            <a:r>
              <a:rPr lang="it-IT" dirty="0"/>
              <a:t>At steady state the </a:t>
            </a:r>
            <a:r>
              <a:rPr lang="it-IT" dirty="0" err="1"/>
              <a:t>usage</a:t>
            </a:r>
            <a:r>
              <a:rPr lang="it-IT" dirty="0"/>
              <a:t> of a tool like </a:t>
            </a:r>
            <a:r>
              <a:rPr lang="it-IT" i="1" dirty="0" err="1"/>
              <a:t>sonarlint</a:t>
            </a:r>
            <a:r>
              <a:rPr lang="it-IT" dirty="0"/>
              <a:t> </a:t>
            </a:r>
            <a:r>
              <a:rPr lang="it-IT" dirty="0" err="1"/>
              <a:t>is</a:t>
            </a:r>
            <a:r>
              <a:rPr lang="it-IT" dirty="0"/>
              <a:t> </a:t>
            </a:r>
            <a:r>
              <a:rPr lang="it-IT" dirty="0" err="1"/>
              <a:t>adviced</a:t>
            </a:r>
            <a:r>
              <a:rPr lang="it-IT" dirty="0"/>
              <a:t> so </a:t>
            </a:r>
            <a:r>
              <a:rPr lang="it-IT" dirty="0" err="1"/>
              <a:t>that</a:t>
            </a:r>
            <a:r>
              <a:rPr lang="it-IT" dirty="0"/>
              <a:t> the developer </a:t>
            </a:r>
            <a:r>
              <a:rPr lang="it-IT" dirty="0" err="1"/>
              <a:t>is</a:t>
            </a:r>
            <a:r>
              <a:rPr lang="it-IT" dirty="0"/>
              <a:t> </a:t>
            </a:r>
            <a:r>
              <a:rPr lang="it-IT" dirty="0" err="1"/>
              <a:t>aware</a:t>
            </a:r>
            <a:r>
              <a:rPr lang="it-IT" dirty="0"/>
              <a:t> of the </a:t>
            </a:r>
            <a:r>
              <a:rPr lang="it-IT" dirty="0" err="1"/>
              <a:t>potential</a:t>
            </a:r>
            <a:r>
              <a:rPr lang="it-IT" dirty="0"/>
              <a:t> </a:t>
            </a:r>
            <a:r>
              <a:rPr lang="it-IT" dirty="0" err="1"/>
              <a:t>violation</a:t>
            </a:r>
            <a:r>
              <a:rPr lang="it-IT" dirty="0"/>
              <a:t> </a:t>
            </a:r>
            <a:r>
              <a:rPr lang="it-IT" dirty="0" err="1"/>
              <a:t>directly</a:t>
            </a:r>
            <a:r>
              <a:rPr lang="it-IT" dirty="0"/>
              <a:t> </a:t>
            </a:r>
            <a:r>
              <a:rPr lang="it-IT" dirty="0" err="1"/>
              <a:t>during</a:t>
            </a:r>
            <a:r>
              <a:rPr lang="it-IT" dirty="0"/>
              <a:t> the coding / </a:t>
            </a:r>
            <a:r>
              <a:rPr lang="it-IT" dirty="0" err="1"/>
              <a:t>modifications</a:t>
            </a:r>
            <a:endParaRPr lang="it-IT" dirty="0"/>
          </a:p>
          <a:p>
            <a:pPr lvl="1"/>
            <a:r>
              <a:rPr lang="it-IT" dirty="0" err="1"/>
              <a:t>Sonarlint</a:t>
            </a:r>
            <a:r>
              <a:rPr lang="it-IT" dirty="0"/>
              <a:t> </a:t>
            </a:r>
            <a:r>
              <a:rPr lang="it-IT" dirty="0" err="1"/>
              <a:t>should</a:t>
            </a:r>
            <a:r>
              <a:rPr lang="it-IT" dirty="0"/>
              <a:t> </a:t>
            </a:r>
            <a:r>
              <a:rPr lang="it-IT" dirty="0" err="1"/>
              <a:t>allow</a:t>
            </a:r>
            <a:r>
              <a:rPr lang="it-IT" dirty="0"/>
              <a:t> the developer to </a:t>
            </a:r>
            <a:r>
              <a:rPr lang="it-IT" dirty="0" err="1"/>
              <a:t>obtain</a:t>
            </a:r>
            <a:r>
              <a:rPr lang="it-IT" dirty="0"/>
              <a:t> immediate real-time </a:t>
            </a:r>
            <a:r>
              <a:rPr lang="it-IT" dirty="0" err="1"/>
              <a:t>notifications</a:t>
            </a:r>
            <a:r>
              <a:rPr lang="it-IT" dirty="0"/>
              <a:t> in the IDE </a:t>
            </a:r>
            <a:r>
              <a:rPr lang="it-IT" dirty="0" err="1"/>
              <a:t>during</a:t>
            </a:r>
            <a:r>
              <a:rPr lang="it-IT" dirty="0"/>
              <a:t> the coding</a:t>
            </a:r>
          </a:p>
        </p:txBody>
      </p:sp>
    </p:spTree>
    <p:extLst>
      <p:ext uri="{BB962C8B-B14F-4D97-AF65-F5344CB8AC3E}">
        <p14:creationId xmlns:p14="http://schemas.microsoft.com/office/powerpoint/2010/main" val="545913506"/>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Modello PowerPoint</Template>
  <TotalTime>122</TotalTime>
  <Words>596</Words>
  <Application>Microsoft Office PowerPoint</Application>
  <PresentationFormat>Presentazione su schermo (4:3)</PresentationFormat>
  <Paragraphs>48</Paragraphs>
  <Slides>7</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7</vt:i4>
      </vt:variant>
    </vt:vector>
  </HeadingPairs>
  <TitlesOfParts>
    <vt:vector size="11" baseType="lpstr">
      <vt:lpstr>Arial</vt:lpstr>
      <vt:lpstr>Calibri</vt:lpstr>
      <vt:lpstr>Montserrat</vt:lpstr>
      <vt:lpstr>Tema di Office</vt:lpstr>
      <vt:lpstr>MISRA &amp; Xen</vt:lpstr>
      <vt:lpstr>First xen fusa version</vt:lpstr>
      <vt:lpstr>First xen safety-ready version</vt:lpstr>
      <vt:lpstr>First xen safety-ready version</vt:lpstr>
      <vt:lpstr>First xen safety-ready version</vt:lpstr>
      <vt:lpstr>Steady state: how to obtain versions that are safety ready</vt:lpstr>
      <vt:lpstr>Steady state: how to obtain versions that are safety ready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Xilinx Register Check STL</dc:title>
  <dc:creator>Resiltech</dc:creator>
  <cp:lastModifiedBy>Amministratore</cp:lastModifiedBy>
  <cp:revision>11</cp:revision>
  <dcterms:created xsi:type="dcterms:W3CDTF">2020-10-07T11:54:10Z</dcterms:created>
  <dcterms:modified xsi:type="dcterms:W3CDTF">2020-11-03T13:11:22Z</dcterms:modified>
</cp:coreProperties>
</file>