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1"/>
  </p:notesMasterIdLst>
  <p:handoutMasterIdLst>
    <p:handoutMasterId r:id="rId22"/>
  </p:handoutMasterIdLst>
  <p:sldIdLst>
    <p:sldId id="258" r:id="rId2"/>
    <p:sldId id="259" r:id="rId3"/>
    <p:sldId id="302" r:id="rId4"/>
    <p:sldId id="313" r:id="rId5"/>
    <p:sldId id="318" r:id="rId6"/>
    <p:sldId id="314" r:id="rId7"/>
    <p:sldId id="316" r:id="rId8"/>
    <p:sldId id="303" r:id="rId9"/>
    <p:sldId id="304" r:id="rId10"/>
    <p:sldId id="305" r:id="rId11"/>
    <p:sldId id="306" r:id="rId12"/>
    <p:sldId id="307" r:id="rId13"/>
    <p:sldId id="312" r:id="rId14"/>
    <p:sldId id="311" r:id="rId15"/>
    <p:sldId id="308" r:id="rId16"/>
    <p:sldId id="319" r:id="rId17"/>
    <p:sldId id="309" r:id="rId18"/>
    <p:sldId id="310" r:id="rId19"/>
    <p:sldId id="272"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290"/>
    <a:srgbClr val="B8D484"/>
    <a:srgbClr val="40C0F0"/>
    <a:srgbClr val="0C3451"/>
    <a:srgbClr val="01122D"/>
    <a:srgbClr val="0C3450"/>
    <a:srgbClr val="0C3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92865" autoAdjust="0"/>
  </p:normalViewPr>
  <p:slideViewPr>
    <p:cSldViewPr>
      <p:cViewPr>
        <p:scale>
          <a:sx n="70" d="100"/>
          <a:sy n="70" d="100"/>
        </p:scale>
        <p:origin x="-2736" y="-88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13C18077-582B-441A-B6A1-43D0481A9C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 xmlns:a16="http://schemas.microsoft.com/office/drawing/2014/main" id="{0724F032-7D10-43D0-B681-F6760DCAEA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85BBE2-5EA8-4E75-8696-F1A59A06C511}" type="datetimeFigureOut">
              <a:rPr lang="it-IT" smtClean="0"/>
              <a:t>17/11/2020</a:t>
            </a:fld>
            <a:endParaRPr lang="it-IT"/>
          </a:p>
        </p:txBody>
      </p:sp>
      <p:sp>
        <p:nvSpPr>
          <p:cNvPr id="4" name="Segnaposto piè di pagina 3">
            <a:extLst>
              <a:ext uri="{FF2B5EF4-FFF2-40B4-BE49-F238E27FC236}">
                <a16:creationId xmlns="" xmlns:a16="http://schemas.microsoft.com/office/drawing/2014/main" id="{38480F25-DBA3-45AB-A686-73B8D0D102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 xmlns:a16="http://schemas.microsoft.com/office/drawing/2014/main" id="{E99292B9-6CAD-4912-AC7E-025D681076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91AD3F-E17A-42F6-940F-E0AD9525F3E8}" type="slidenum">
              <a:rPr lang="it-IT" smtClean="0"/>
              <a:t>‹N›</a:t>
            </a:fld>
            <a:endParaRPr lang="it-IT"/>
          </a:p>
        </p:txBody>
      </p:sp>
    </p:spTree>
    <p:extLst>
      <p:ext uri="{BB962C8B-B14F-4D97-AF65-F5344CB8AC3E}">
        <p14:creationId xmlns:p14="http://schemas.microsoft.com/office/powerpoint/2010/main" val="2978945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0A87F6-B33E-463B-B9DE-C190ADF58B64}" type="datetimeFigureOut">
              <a:rPr lang="it-IT" smtClean="0"/>
              <a:pPr/>
              <a:t>17/11/2020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EC7BB-6970-4C29-B94E-3138D3D43903}" type="slidenum">
              <a:rPr lang="it-IT" smtClean="0"/>
              <a:pPr/>
              <a:t>‹N›</a:t>
            </a:fld>
            <a:endParaRPr lang="it-IT"/>
          </a:p>
        </p:txBody>
      </p:sp>
    </p:spTree>
    <p:extLst>
      <p:ext uri="{BB962C8B-B14F-4D97-AF65-F5344CB8AC3E}">
        <p14:creationId xmlns:p14="http://schemas.microsoft.com/office/powerpoint/2010/main" val="6418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54EC7BB-6970-4C29-B94E-3138D3D43903}"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11</a:t>
            </a:fld>
            <a:endParaRPr lang="it-IT"/>
          </a:p>
        </p:txBody>
      </p:sp>
    </p:spTree>
    <p:extLst>
      <p:ext uri="{BB962C8B-B14F-4D97-AF65-F5344CB8AC3E}">
        <p14:creationId xmlns:p14="http://schemas.microsoft.com/office/powerpoint/2010/main" val="175782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12</a:t>
            </a:fld>
            <a:endParaRPr lang="it-IT"/>
          </a:p>
        </p:txBody>
      </p:sp>
    </p:spTree>
    <p:extLst>
      <p:ext uri="{BB962C8B-B14F-4D97-AF65-F5344CB8AC3E}">
        <p14:creationId xmlns:p14="http://schemas.microsoft.com/office/powerpoint/2010/main" val="1441567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13</a:t>
            </a:fld>
            <a:endParaRPr lang="it-IT"/>
          </a:p>
        </p:txBody>
      </p:sp>
    </p:spTree>
    <p:extLst>
      <p:ext uri="{BB962C8B-B14F-4D97-AF65-F5344CB8AC3E}">
        <p14:creationId xmlns:p14="http://schemas.microsoft.com/office/powerpoint/2010/main" val="2623980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14</a:t>
            </a:fld>
            <a:endParaRPr lang="it-IT"/>
          </a:p>
        </p:txBody>
      </p:sp>
    </p:spTree>
    <p:extLst>
      <p:ext uri="{BB962C8B-B14F-4D97-AF65-F5344CB8AC3E}">
        <p14:creationId xmlns:p14="http://schemas.microsoft.com/office/powerpoint/2010/main" val="1157554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15</a:t>
            </a:fld>
            <a:endParaRPr lang="it-IT"/>
          </a:p>
        </p:txBody>
      </p:sp>
    </p:spTree>
    <p:extLst>
      <p:ext uri="{BB962C8B-B14F-4D97-AF65-F5344CB8AC3E}">
        <p14:creationId xmlns:p14="http://schemas.microsoft.com/office/powerpoint/2010/main" val="2563521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17</a:t>
            </a:fld>
            <a:endParaRPr lang="it-IT"/>
          </a:p>
        </p:txBody>
      </p:sp>
    </p:spTree>
    <p:extLst>
      <p:ext uri="{BB962C8B-B14F-4D97-AF65-F5344CB8AC3E}">
        <p14:creationId xmlns:p14="http://schemas.microsoft.com/office/powerpoint/2010/main" val="48785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18</a:t>
            </a:fld>
            <a:endParaRPr lang="it-IT"/>
          </a:p>
        </p:txBody>
      </p:sp>
    </p:spTree>
    <p:extLst>
      <p:ext uri="{BB962C8B-B14F-4D97-AF65-F5344CB8AC3E}">
        <p14:creationId xmlns:p14="http://schemas.microsoft.com/office/powerpoint/2010/main" val="294193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3</a:t>
            </a:fld>
            <a:endParaRPr lang="it-IT"/>
          </a:p>
        </p:txBody>
      </p:sp>
    </p:spTree>
    <p:extLst>
      <p:ext uri="{BB962C8B-B14F-4D97-AF65-F5344CB8AC3E}">
        <p14:creationId xmlns:p14="http://schemas.microsoft.com/office/powerpoint/2010/main" val="8941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4</a:t>
            </a:fld>
            <a:endParaRPr lang="it-IT"/>
          </a:p>
        </p:txBody>
      </p:sp>
    </p:spTree>
    <p:extLst>
      <p:ext uri="{BB962C8B-B14F-4D97-AF65-F5344CB8AC3E}">
        <p14:creationId xmlns:p14="http://schemas.microsoft.com/office/powerpoint/2010/main" val="205798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2800" dirty="0"/>
          </a:p>
        </p:txBody>
      </p:sp>
      <p:sp>
        <p:nvSpPr>
          <p:cNvPr id="4" name="Segnaposto numero diapositiva 3"/>
          <p:cNvSpPr>
            <a:spLocks noGrp="1"/>
          </p:cNvSpPr>
          <p:nvPr>
            <p:ph type="sldNum" sz="quarter" idx="10"/>
          </p:nvPr>
        </p:nvSpPr>
        <p:spPr/>
        <p:txBody>
          <a:bodyPr/>
          <a:lstStyle/>
          <a:p>
            <a:fld id="{754EC7BB-6970-4C29-B94E-3138D3D43903}" type="slidenum">
              <a:rPr lang="it-IT" smtClean="0"/>
              <a:pPr/>
              <a:t>5</a:t>
            </a:fld>
            <a:endParaRPr lang="it-IT"/>
          </a:p>
        </p:txBody>
      </p:sp>
    </p:spTree>
    <p:extLst>
      <p:ext uri="{BB962C8B-B14F-4D97-AF65-F5344CB8AC3E}">
        <p14:creationId xmlns:p14="http://schemas.microsoft.com/office/powerpoint/2010/main" val="231384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6</a:t>
            </a:fld>
            <a:endParaRPr lang="it-IT"/>
          </a:p>
        </p:txBody>
      </p:sp>
    </p:spTree>
    <p:extLst>
      <p:ext uri="{BB962C8B-B14F-4D97-AF65-F5344CB8AC3E}">
        <p14:creationId xmlns:p14="http://schemas.microsoft.com/office/powerpoint/2010/main" val="274046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7</a:t>
            </a:fld>
            <a:endParaRPr lang="it-IT"/>
          </a:p>
        </p:txBody>
      </p:sp>
    </p:spTree>
    <p:extLst>
      <p:ext uri="{BB962C8B-B14F-4D97-AF65-F5344CB8AC3E}">
        <p14:creationId xmlns:p14="http://schemas.microsoft.com/office/powerpoint/2010/main" val="160748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8</a:t>
            </a:fld>
            <a:endParaRPr lang="it-IT"/>
          </a:p>
        </p:txBody>
      </p:sp>
    </p:spTree>
    <p:extLst>
      <p:ext uri="{BB962C8B-B14F-4D97-AF65-F5344CB8AC3E}">
        <p14:creationId xmlns:p14="http://schemas.microsoft.com/office/powerpoint/2010/main" val="104306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9</a:t>
            </a:fld>
            <a:endParaRPr lang="it-IT"/>
          </a:p>
        </p:txBody>
      </p:sp>
    </p:spTree>
    <p:extLst>
      <p:ext uri="{BB962C8B-B14F-4D97-AF65-F5344CB8AC3E}">
        <p14:creationId xmlns:p14="http://schemas.microsoft.com/office/powerpoint/2010/main" val="325624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54EC7BB-6970-4C29-B94E-3138D3D43903}" type="slidenum">
              <a:rPr lang="it-IT" smtClean="0"/>
              <a:pPr/>
              <a:t>10</a:t>
            </a:fld>
            <a:endParaRPr lang="it-IT"/>
          </a:p>
        </p:txBody>
      </p:sp>
    </p:spTree>
    <p:extLst>
      <p:ext uri="{BB962C8B-B14F-4D97-AF65-F5344CB8AC3E}">
        <p14:creationId xmlns:p14="http://schemas.microsoft.com/office/powerpoint/2010/main" val="2493083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rgbClr val="0C3451"/>
        </a:solidFill>
        <a:effectLst/>
      </p:bgPr>
    </p:bg>
    <p:spTree>
      <p:nvGrpSpPr>
        <p:cNvPr id="1" name=""/>
        <p:cNvGrpSpPr/>
        <p:nvPr/>
      </p:nvGrpSpPr>
      <p:grpSpPr>
        <a:xfrm>
          <a:off x="0" y="0"/>
          <a:ext cx="0" cy="0"/>
          <a:chOff x="0" y="0"/>
          <a:chExt cx="0" cy="0"/>
        </a:xfrm>
      </p:grpSpPr>
      <p:pic>
        <p:nvPicPr>
          <p:cNvPr id="14" name="Picture 6"/>
          <p:cNvPicPr>
            <a:picLocks noChangeAspect="1"/>
          </p:cNvPicPr>
          <p:nvPr userDrawn="1"/>
        </p:nvPicPr>
        <p:blipFill>
          <a:blip r:embed="rId2" cstate="print"/>
          <a:stretch>
            <a:fillRect/>
          </a:stretch>
        </p:blipFill>
        <p:spPr>
          <a:xfrm>
            <a:off x="1043608" y="1052736"/>
            <a:ext cx="4747188" cy="949152"/>
          </a:xfrm>
          <a:prstGeom prst="rect">
            <a:avLst/>
          </a:prstGeom>
        </p:spPr>
      </p:pic>
      <p:pic>
        <p:nvPicPr>
          <p:cNvPr id="16" name="Picture 8"/>
          <p:cNvPicPr>
            <a:picLocks noChangeAspect="1"/>
          </p:cNvPicPr>
          <p:nvPr userDrawn="1"/>
        </p:nvPicPr>
        <p:blipFill>
          <a:blip r:embed="rId3" cstate="print"/>
          <a:stretch>
            <a:fillRect/>
          </a:stretch>
        </p:blipFill>
        <p:spPr>
          <a:xfrm>
            <a:off x="7572396" y="928670"/>
            <a:ext cx="692755" cy="692755"/>
          </a:xfrm>
          <a:prstGeom prst="rect">
            <a:avLst/>
          </a:prstGeom>
        </p:spPr>
      </p:pic>
      <p:sp>
        <p:nvSpPr>
          <p:cNvPr id="5" name="Titolo 4"/>
          <p:cNvSpPr>
            <a:spLocks noGrp="1"/>
          </p:cNvSpPr>
          <p:nvPr>
            <p:ph type="title" hasCustomPrompt="1"/>
          </p:nvPr>
        </p:nvSpPr>
        <p:spPr>
          <a:xfrm>
            <a:off x="1238944" y="2213992"/>
            <a:ext cx="7221488" cy="1143000"/>
          </a:xfrm>
        </p:spPr>
        <p:txBody>
          <a:bodyPr>
            <a:normAutofit/>
          </a:bodyPr>
          <a:lstStyle>
            <a:lvl1pPr marL="0" algn="l" defTabSz="914400" rtl="0" eaLnBrk="1" latinLnBrk="0" hangingPunct="1">
              <a:defRPr lang="en-GB" sz="3600" kern="1200" dirty="0">
                <a:solidFill>
                  <a:srgbClr val="40C0F0"/>
                </a:solidFill>
                <a:latin typeface="Montserrat" pitchFamily="2" charset="0"/>
                <a:ea typeface="+mn-ea"/>
                <a:cs typeface="+mn-cs"/>
              </a:defRPr>
            </a:lvl1pPr>
          </a:lstStyle>
          <a:p>
            <a:r>
              <a:rPr lang="it-IT" dirty="0"/>
              <a:t>Titolo della presentazione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6" name="Rectangle 1"/>
          <p:cNvSpPr/>
          <p:nvPr userDrawn="1"/>
        </p:nvSpPr>
        <p:spPr>
          <a:xfrm>
            <a:off x="-4764" y="225"/>
            <a:ext cx="9148763" cy="692471"/>
          </a:xfrm>
          <a:prstGeom prst="rect">
            <a:avLst/>
          </a:prstGeom>
          <a:solidFill>
            <a:srgbClr val="0C33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Rectangle 1"/>
          <p:cNvSpPr/>
          <p:nvPr userDrawn="1"/>
        </p:nvSpPr>
        <p:spPr>
          <a:xfrm>
            <a:off x="0" y="6192913"/>
            <a:ext cx="8488042" cy="692471"/>
          </a:xfrm>
          <a:prstGeom prst="rect">
            <a:avLst/>
          </a:prstGeom>
          <a:solidFill>
            <a:srgbClr val="0C33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0" name="Picture 5"/>
          <p:cNvPicPr>
            <a:picLocks noChangeAspect="1"/>
          </p:cNvPicPr>
          <p:nvPr userDrawn="1"/>
        </p:nvPicPr>
        <p:blipFill>
          <a:blip r:embed="rId2" cstate="print"/>
          <a:stretch>
            <a:fillRect/>
          </a:stretch>
        </p:blipFill>
        <p:spPr>
          <a:xfrm>
            <a:off x="1" y="6084747"/>
            <a:ext cx="4640416" cy="927804"/>
          </a:xfrm>
          <a:prstGeom prst="rect">
            <a:avLst/>
          </a:prstGeom>
        </p:spPr>
      </p:pic>
      <p:sp>
        <p:nvSpPr>
          <p:cNvPr id="11" name="CasellaDiTesto 10"/>
          <p:cNvSpPr txBox="1"/>
          <p:nvPr userDrawn="1"/>
        </p:nvSpPr>
        <p:spPr>
          <a:xfrm>
            <a:off x="5220072" y="6318000"/>
            <a:ext cx="3137230" cy="423368"/>
          </a:xfrm>
          <a:prstGeom prst="rect">
            <a:avLst/>
          </a:prstGeom>
          <a:noFill/>
        </p:spPr>
        <p:txBody>
          <a:bodyPr wrap="square" rtlCol="0" anchor="ctr" anchorCtr="0">
            <a:normAutofit/>
          </a:bodyPr>
          <a:lstStyle/>
          <a:p>
            <a:pPr algn="r"/>
            <a:r>
              <a:rPr lang="en-US" sz="1100" dirty="0">
                <a:solidFill>
                  <a:srgbClr val="40C0F0"/>
                </a:solidFill>
                <a:latin typeface="Montserrat" pitchFamily="2" charset="0"/>
              </a:rPr>
              <a:t>DRAFT</a:t>
            </a:r>
            <a:endParaRPr lang="it-IT" sz="1100" dirty="0">
              <a:solidFill>
                <a:srgbClr val="40C0F0"/>
              </a:solidFill>
              <a:latin typeface="Montserrat" pitchFamily="2" charset="0"/>
            </a:endParaRPr>
          </a:p>
        </p:txBody>
      </p:sp>
      <p:sp>
        <p:nvSpPr>
          <p:cNvPr id="14" name="Round Single Corner Rectangle 2"/>
          <p:cNvSpPr/>
          <p:nvPr userDrawn="1"/>
        </p:nvSpPr>
        <p:spPr>
          <a:xfrm rot="5400000">
            <a:off x="8488041" y="6192913"/>
            <a:ext cx="692471" cy="692471"/>
          </a:xfrm>
          <a:prstGeom prst="round1Rect">
            <a:avLst/>
          </a:prstGeom>
          <a:solidFill>
            <a:srgbClr val="40C0F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CasellaDiTesto 11"/>
          <p:cNvSpPr txBox="1"/>
          <p:nvPr userDrawn="1"/>
        </p:nvSpPr>
        <p:spPr>
          <a:xfrm>
            <a:off x="8572528" y="6211669"/>
            <a:ext cx="500066" cy="707886"/>
          </a:xfrm>
          <a:prstGeom prst="rect">
            <a:avLst/>
          </a:prstGeom>
          <a:noFill/>
        </p:spPr>
        <p:txBody>
          <a:bodyPr wrap="square" rtlCol="0" anchor="ctr">
            <a:spAutoFit/>
          </a:bodyPr>
          <a:lstStyle/>
          <a:p>
            <a:pPr algn="ctr"/>
            <a:fld id="{B9E4CD02-FB9B-F245-BDAF-C8C43CA103A8}" type="slidenum">
              <a:rPr lang="en-US" sz="2000" kern="1200" smtClean="0">
                <a:solidFill>
                  <a:schemeClr val="bg1"/>
                </a:solidFill>
                <a:latin typeface="Montserrat" pitchFamily="2" charset="0"/>
                <a:ea typeface="+mn-ea"/>
                <a:cs typeface="+mn-cs"/>
              </a:rPr>
              <a:pPr algn="ctr"/>
              <a:t>‹N›</a:t>
            </a:fld>
            <a:endParaRPr lang="it-IT" sz="2000" kern="1200" dirty="0">
              <a:solidFill>
                <a:schemeClr val="bg1"/>
              </a:solidFill>
              <a:latin typeface="Montserrat" pitchFamily="2" charset="0"/>
              <a:ea typeface="+mn-ea"/>
              <a:cs typeface="+mn-cs"/>
            </a:endParaRPr>
          </a:p>
        </p:txBody>
      </p:sp>
      <p:sp>
        <p:nvSpPr>
          <p:cNvPr id="13" name="Titolo 12"/>
          <p:cNvSpPr>
            <a:spLocks noGrp="1"/>
          </p:cNvSpPr>
          <p:nvPr>
            <p:ph type="title" hasCustomPrompt="1"/>
          </p:nvPr>
        </p:nvSpPr>
        <p:spPr>
          <a:xfrm>
            <a:off x="457200" y="116632"/>
            <a:ext cx="8229600" cy="576064"/>
          </a:xfrm>
        </p:spPr>
        <p:txBody>
          <a:bodyPr>
            <a:noAutofit/>
          </a:bodyPr>
          <a:lstStyle>
            <a:lvl1pPr>
              <a:defRPr kumimoji="0" lang="it-IT" sz="3200" b="0" i="0" u="none" strike="noStrike" kern="1200" cap="none" spc="0" normalizeH="0" baseline="0" noProof="0" dirty="0" smtClean="0">
                <a:ln>
                  <a:noFill/>
                </a:ln>
                <a:solidFill>
                  <a:schemeClr val="bg1"/>
                </a:solidFill>
                <a:effectLst/>
                <a:uLnTx/>
                <a:uFillTx/>
                <a:latin typeface="Montserrat" pitchFamily="2" charset="0"/>
                <a:ea typeface="+mj-ea"/>
                <a:cs typeface="+mj-cs"/>
              </a:defRPr>
            </a:lvl1pPr>
          </a:lstStyle>
          <a:p>
            <a:r>
              <a:rPr lang="it-IT" dirty="0"/>
              <a:t>Titolo della slide</a:t>
            </a:r>
            <a:endParaRPr lang="en-US" dirty="0"/>
          </a:p>
        </p:txBody>
      </p:sp>
      <p:sp>
        <p:nvSpPr>
          <p:cNvPr id="3" name="Segnaposto testo 2"/>
          <p:cNvSpPr>
            <a:spLocks noGrp="1"/>
          </p:cNvSpPr>
          <p:nvPr>
            <p:ph type="body" sz="quarter" idx="10"/>
          </p:nvPr>
        </p:nvSpPr>
        <p:spPr>
          <a:xfrm>
            <a:off x="107950" y="836613"/>
            <a:ext cx="8964613" cy="5184775"/>
          </a:xfrm>
        </p:spPr>
        <p:txBody>
          <a:bodyPr/>
          <a:lstStyle>
            <a:lvl1pPr>
              <a:defRPr>
                <a:latin typeface="Montserrat" pitchFamily="50" charset="0"/>
              </a:defRPr>
            </a:lvl1pPr>
            <a:lvl2pPr>
              <a:defRPr>
                <a:latin typeface="Montserrat" pitchFamily="50" charset="0"/>
              </a:defRPr>
            </a:lvl2pPr>
            <a:lvl3pPr>
              <a:defRPr>
                <a:latin typeface="Montserrat" pitchFamily="50" charset="0"/>
              </a:defRPr>
            </a:lvl3pPr>
            <a:lvl4pPr>
              <a:defRPr>
                <a:latin typeface="Montserrat" pitchFamily="50" charset="0"/>
              </a:defRPr>
            </a:lvl4pPr>
            <a:lvl5pPr>
              <a:defRPr>
                <a:latin typeface="Montserrat" pitchFamily="50"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a titolo">
    <p:bg>
      <p:bgPr>
        <a:solidFill>
          <a:srgbClr val="0C345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 xmlns:a16="http://schemas.microsoft.com/office/drawing/2014/main" id="{E47E9608-D062-4A80-A0B0-72808C289CD8}"/>
              </a:ext>
            </a:extLst>
          </p:cNvPr>
          <p:cNvPicPr>
            <a:picLocks noChangeAspect="1"/>
          </p:cNvPicPr>
          <p:nvPr userDrawn="1"/>
        </p:nvPicPr>
        <p:blipFill>
          <a:blip r:embed="rId2" cstate="print"/>
          <a:stretch>
            <a:fillRect/>
          </a:stretch>
        </p:blipFill>
        <p:spPr>
          <a:xfrm>
            <a:off x="251520" y="260648"/>
            <a:ext cx="4747188" cy="949152"/>
          </a:xfrm>
          <a:prstGeom prst="rect">
            <a:avLst/>
          </a:prstGeom>
        </p:spPr>
      </p:pic>
    </p:spTree>
    <p:extLst>
      <p:ext uri="{BB962C8B-B14F-4D97-AF65-F5344CB8AC3E}">
        <p14:creationId xmlns:p14="http://schemas.microsoft.com/office/powerpoint/2010/main" val="80831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CE2B6-2D87-49EF-AF1B-E06D27502302}" type="datetimeFigureOut">
              <a:rPr lang="it-IT" smtClean="0"/>
              <a:pPr/>
              <a:t>17/11/2020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CD650-68B5-4C95-9BB7-6F65E5E52FF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bxsoft.com/misra/misra-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en.wikipedia.org/wiki/GNU_General_Public_License" TargetMode="External"/><Relationship Id="rId5" Type="http://schemas.openxmlformats.org/officeDocument/2006/relationships/hyperlink" Target="https://github.com/rettichschnidi/clang-misracpp2008" TargetMode="External"/><Relationship Id="rId4" Type="http://schemas.openxmlformats.org/officeDocument/2006/relationships/hyperlink" Target="https://en.wikipedia.org/wiki/Apache_Software_Licens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exida.com/Blog/misra-compliance-static-analysis-results-iso26262-iec61508" TargetMode="External"/><Relationship Id="rId3" Type="http://schemas.openxmlformats.org/officeDocument/2006/relationships/hyperlink" Target="https://en.wikipedia.org/wiki/Standard_Template_Library" TargetMode="External"/><Relationship Id="rId7" Type="http://schemas.openxmlformats.org/officeDocument/2006/relationships/hyperlink" Target="https://en.wikipedia.org/wiki/MIT_Licen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n.wikipedia.org/wiki/Linux" TargetMode="External"/><Relationship Id="rId5" Type="http://schemas.openxmlformats.org/officeDocument/2006/relationships/hyperlink" Target="http://cppcheck.sourceforge.net/misra.php" TargetMode="External"/><Relationship Id="rId4" Type="http://schemas.openxmlformats.org/officeDocument/2006/relationships/hyperlink" Target="https://en.wikipedia.org/wiki/GNU_General_Public_Licens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ules.sonarsource.com/cpp/tag/misra-c200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rules.sonarsource.com/cpp/tag/misra-c2012/" TargetMode="External"/><Relationship Id="rId4" Type="http://schemas.openxmlformats.org/officeDocument/2006/relationships/hyperlink" Target="https://rules.sonarsource.com/cpp/tag/misra-c++200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8944" y="2934072"/>
            <a:ext cx="7221488" cy="1143000"/>
          </a:xfrm>
        </p:spPr>
        <p:txBody>
          <a:bodyPr>
            <a:normAutofit fontScale="90000"/>
          </a:bodyPr>
          <a:lstStyle/>
          <a:p>
            <a:pPr algn="l"/>
            <a:r>
              <a:rPr lang="it-IT" dirty="0" err="1"/>
              <a:t>SonarQube</a:t>
            </a:r>
            <a:r>
              <a:rPr lang="it-IT" dirty="0"/>
              <a:t> rule </a:t>
            </a:r>
            <a:r>
              <a:rPr lang="it-IT" dirty="0" err="1"/>
              <a:t>checkers</a:t>
            </a:r>
            <a:r>
              <a:rPr lang="it-IT" dirty="0"/>
              <a:t> and </a:t>
            </a:r>
            <a:r>
              <a:rPr lang="it-IT" dirty="0" err="1"/>
              <a:t>alternatives</a:t>
            </a:r>
            <a:r>
              <a:rPr lang="it-IT" dirty="0"/>
              <a:t>,</a:t>
            </a:r>
            <a:br>
              <a:rPr lang="it-IT" dirty="0"/>
            </a:br>
            <a:r>
              <a:rPr lang="it-IT" dirty="0" err="1"/>
              <a:t>Pre-Commit</a:t>
            </a:r>
            <a:r>
              <a:rPr lang="it-IT" dirty="0"/>
              <a:t> </a:t>
            </a:r>
            <a:r>
              <a:rPr lang="it-IT" dirty="0" err="1"/>
              <a:t>Functionality</a:t>
            </a:r>
            <a:r>
              <a:rPr lang="en-US" dirty="0"/>
              <a:t/>
            </a:r>
            <a:br>
              <a:rPr lang="en-US" dirty="0"/>
            </a:br>
            <a:endParaRPr lang="en-GB" dirty="0"/>
          </a:p>
        </p:txBody>
      </p:sp>
      <p:sp>
        <p:nvSpPr>
          <p:cNvPr id="4" name="CasellaDiTesto 3"/>
          <p:cNvSpPr txBox="1"/>
          <p:nvPr/>
        </p:nvSpPr>
        <p:spPr>
          <a:xfrm>
            <a:off x="1214414" y="5500702"/>
            <a:ext cx="3143272" cy="246221"/>
          </a:xfrm>
          <a:prstGeom prst="rect">
            <a:avLst/>
          </a:prstGeom>
          <a:noFill/>
        </p:spPr>
        <p:txBody>
          <a:bodyPr wrap="square" rtlCol="0">
            <a:spAutoFit/>
          </a:bodyPr>
          <a:lstStyle/>
          <a:p>
            <a:r>
              <a:rPr lang="en-US" sz="1000" dirty="0">
                <a:solidFill>
                  <a:schemeClr val="bg1"/>
                </a:solidFill>
                <a:latin typeface="Montserrat" pitchFamily="2" charset="0"/>
              </a:rPr>
              <a:t>November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5D982303-CA9B-44AC-AC22-91ACBC4CEBC5}"/>
              </a:ext>
            </a:extLst>
          </p:cNvPr>
          <p:cNvSpPr>
            <a:spLocks noGrp="1"/>
          </p:cNvSpPr>
          <p:nvPr>
            <p:ph type="body" sz="quarter" idx="10"/>
          </p:nvPr>
        </p:nvSpPr>
        <p:spPr>
          <a:xfrm>
            <a:off x="107950" y="836613"/>
            <a:ext cx="8964613" cy="5328691"/>
          </a:xfrm>
        </p:spPr>
        <p:txBody>
          <a:bodyPr>
            <a:normAutofit fontScale="92500" lnSpcReduction="20000"/>
          </a:bodyPr>
          <a:lstStyle/>
          <a:p>
            <a:pPr algn="just">
              <a:lnSpc>
                <a:spcPct val="115000"/>
              </a:lnSpc>
              <a:spcAft>
                <a:spcPts val="1000"/>
              </a:spcAft>
            </a:pPr>
            <a:r>
              <a:rPr lang="en-US" sz="2400" dirty="0"/>
              <a:t>The SonarQube platform provides the ability to trigger the analysis and the related report generation, by means of the </a:t>
            </a:r>
            <a:r>
              <a:rPr lang="en-US" sz="2400" dirty="0" err="1"/>
              <a:t>SonarScanner</a:t>
            </a:r>
            <a:r>
              <a:rPr lang="en-US" sz="2400" dirty="0"/>
              <a:t> tool. </a:t>
            </a:r>
          </a:p>
          <a:p>
            <a:pPr lvl="1" algn="just">
              <a:lnSpc>
                <a:spcPct val="115000"/>
              </a:lnSpc>
              <a:spcAft>
                <a:spcPts val="1000"/>
              </a:spcAft>
            </a:pPr>
            <a:r>
              <a:rPr lang="en-US" sz="2000" dirty="0"/>
              <a:t>Developers can see whether there are violations in the their new code</a:t>
            </a:r>
          </a:p>
          <a:p>
            <a:pPr algn="just">
              <a:lnSpc>
                <a:spcPct val="115000"/>
              </a:lnSpc>
              <a:spcAft>
                <a:spcPts val="1000"/>
              </a:spcAft>
            </a:pPr>
            <a:r>
              <a:rPr lang="it-IT" sz="2400" dirty="0" err="1"/>
              <a:t>SonarScanner</a:t>
            </a:r>
            <a:r>
              <a:rPr lang="it-IT" sz="2400" dirty="0"/>
              <a:t> takes in input the project to be analysed and </a:t>
            </a:r>
            <a:r>
              <a:rPr lang="it-IT" sz="2400" dirty="0" err="1"/>
              <a:t>produces</a:t>
            </a:r>
            <a:r>
              <a:rPr lang="it-IT" sz="2400" dirty="0"/>
              <a:t> a report </a:t>
            </a:r>
            <a:r>
              <a:rPr lang="it-IT" sz="2400" dirty="0" err="1"/>
              <a:t>that</a:t>
            </a:r>
            <a:r>
              <a:rPr lang="it-IT" sz="2400" dirty="0"/>
              <a:t> </a:t>
            </a:r>
            <a:r>
              <a:rPr lang="it-IT" sz="2400" dirty="0" err="1"/>
              <a:t>SonarQube</a:t>
            </a:r>
            <a:r>
              <a:rPr lang="it-IT" sz="2400" dirty="0"/>
              <a:t> can display </a:t>
            </a:r>
            <a:r>
              <a:rPr lang="it-IT" sz="2400" dirty="0" err="1"/>
              <a:t>through</a:t>
            </a:r>
            <a:r>
              <a:rPr lang="it-IT" sz="2400" dirty="0"/>
              <a:t> the web browser</a:t>
            </a:r>
          </a:p>
          <a:p>
            <a:pPr lvl="1" algn="just">
              <a:lnSpc>
                <a:spcPct val="115000"/>
              </a:lnSpc>
              <a:spcAft>
                <a:spcPts val="1000"/>
              </a:spcAft>
            </a:pPr>
            <a:r>
              <a:rPr lang="it-IT" sz="2000" dirty="0"/>
              <a:t>The </a:t>
            </a:r>
            <a:r>
              <a:rPr lang="it-IT" sz="2000" dirty="0" err="1"/>
              <a:t>SonarScanner</a:t>
            </a:r>
            <a:r>
              <a:rPr lang="it-IT" sz="2000" dirty="0"/>
              <a:t> </a:t>
            </a:r>
            <a:r>
              <a:rPr lang="it-IT" sz="2000" dirty="0" err="1"/>
              <a:t>should</a:t>
            </a:r>
            <a:r>
              <a:rPr lang="it-IT" sz="2000" dirty="0"/>
              <a:t> be </a:t>
            </a:r>
            <a:r>
              <a:rPr lang="it-IT" sz="2000" dirty="0" err="1"/>
              <a:t>executed</a:t>
            </a:r>
            <a:r>
              <a:rPr lang="it-IT" sz="2000" dirty="0"/>
              <a:t> </a:t>
            </a:r>
            <a:r>
              <a:rPr lang="it-IT" sz="2000" dirty="0" err="1"/>
              <a:t>through</a:t>
            </a:r>
            <a:r>
              <a:rPr lang="it-IT" sz="2000" dirty="0"/>
              <a:t> </a:t>
            </a:r>
            <a:r>
              <a:rPr lang="it-IT" sz="2000" dirty="0" err="1"/>
              <a:t>command</a:t>
            </a:r>
            <a:r>
              <a:rPr lang="it-IT" sz="2000" dirty="0"/>
              <a:t> line with </a:t>
            </a:r>
            <a:r>
              <a:rPr lang="it-IT" sz="2000" dirty="0" err="1"/>
              <a:t>related</a:t>
            </a:r>
            <a:r>
              <a:rPr lang="it-IT" sz="2000" dirty="0"/>
              <a:t> input </a:t>
            </a:r>
            <a:r>
              <a:rPr lang="it-IT" sz="2000" dirty="0" err="1"/>
              <a:t>parameters</a:t>
            </a:r>
            <a:r>
              <a:rPr lang="it-IT" sz="2000" dirty="0"/>
              <a:t> or, </a:t>
            </a:r>
            <a:r>
              <a:rPr lang="it-IT" sz="2000" dirty="0" err="1"/>
              <a:t>alternatively</a:t>
            </a:r>
            <a:r>
              <a:rPr lang="it-IT" sz="2000" dirty="0"/>
              <a:t>, input </a:t>
            </a:r>
            <a:r>
              <a:rPr lang="it-IT" sz="2000" dirty="0" err="1"/>
              <a:t>parameters</a:t>
            </a:r>
            <a:r>
              <a:rPr lang="it-IT" sz="2000" dirty="0"/>
              <a:t> can be </a:t>
            </a:r>
            <a:r>
              <a:rPr lang="it-IT" sz="2000" dirty="0" err="1"/>
              <a:t>included</a:t>
            </a:r>
            <a:r>
              <a:rPr lang="it-IT" sz="2000" dirty="0"/>
              <a:t> in a </a:t>
            </a:r>
            <a:r>
              <a:rPr lang="it-IT" sz="2000" dirty="0" err="1"/>
              <a:t>configuration</a:t>
            </a:r>
            <a:r>
              <a:rPr lang="it-IT" sz="2000" dirty="0"/>
              <a:t> file </a:t>
            </a:r>
            <a:r>
              <a:rPr lang="it-IT" sz="2000" dirty="0" err="1"/>
              <a:t>that</a:t>
            </a:r>
            <a:r>
              <a:rPr lang="it-IT" sz="2000" dirty="0"/>
              <a:t> the scanner loads </a:t>
            </a:r>
            <a:r>
              <a:rPr lang="it-IT" sz="2000" dirty="0" err="1"/>
              <a:t>each</a:t>
            </a:r>
            <a:r>
              <a:rPr lang="it-IT" sz="2000" dirty="0"/>
              <a:t> time </a:t>
            </a:r>
            <a:r>
              <a:rPr lang="it-IT" sz="2000" dirty="0" err="1"/>
              <a:t>it</a:t>
            </a:r>
            <a:r>
              <a:rPr lang="it-IT" sz="2000" dirty="0"/>
              <a:t> </a:t>
            </a:r>
            <a:r>
              <a:rPr lang="it-IT" sz="2000" dirty="0" err="1"/>
              <a:t>is</a:t>
            </a:r>
            <a:r>
              <a:rPr lang="it-IT" sz="2000" dirty="0"/>
              <a:t> </a:t>
            </a:r>
            <a:r>
              <a:rPr lang="it-IT" sz="2000" dirty="0" err="1"/>
              <a:t>executed</a:t>
            </a:r>
            <a:endParaRPr lang="it-IT" sz="2000" dirty="0"/>
          </a:p>
          <a:p>
            <a:pPr algn="just">
              <a:lnSpc>
                <a:spcPct val="115000"/>
              </a:lnSpc>
              <a:spcAft>
                <a:spcPts val="1000"/>
              </a:spcAft>
            </a:pPr>
            <a:r>
              <a:rPr lang="it-IT" sz="2400" dirty="0" err="1"/>
              <a:t>Every</a:t>
            </a:r>
            <a:r>
              <a:rPr lang="it-IT" sz="2400" dirty="0"/>
              <a:t> time the  scanner </a:t>
            </a:r>
            <a:r>
              <a:rPr lang="it-IT" sz="2400" dirty="0" err="1"/>
              <a:t>is</a:t>
            </a:r>
            <a:r>
              <a:rPr lang="it-IT" sz="2400" dirty="0"/>
              <a:t> </a:t>
            </a:r>
            <a:r>
              <a:rPr lang="it-IT" sz="2400" dirty="0" err="1"/>
              <a:t>executed</a:t>
            </a:r>
            <a:r>
              <a:rPr lang="it-IT" sz="2400" dirty="0"/>
              <a:t> on the </a:t>
            </a:r>
            <a:r>
              <a:rPr lang="it-IT" sz="2400" dirty="0" err="1"/>
              <a:t>same</a:t>
            </a:r>
            <a:r>
              <a:rPr lang="it-IT" sz="2400" dirty="0"/>
              <a:t> project, </a:t>
            </a:r>
            <a:r>
              <a:rPr lang="it-IT" sz="2400" dirty="0" err="1"/>
              <a:t>it</a:t>
            </a:r>
            <a:r>
              <a:rPr lang="it-IT" sz="2400" dirty="0"/>
              <a:t> updates the list of </a:t>
            </a:r>
            <a:r>
              <a:rPr lang="it-IT" sz="2400" dirty="0" err="1"/>
              <a:t>violations</a:t>
            </a:r>
            <a:r>
              <a:rPr lang="it-IT" sz="2400" dirty="0"/>
              <a:t> </a:t>
            </a:r>
            <a:r>
              <a:rPr lang="it-IT" sz="2400" dirty="0" err="1"/>
              <a:t>available</a:t>
            </a:r>
            <a:r>
              <a:rPr lang="it-IT" sz="2400" dirty="0"/>
              <a:t> in </a:t>
            </a:r>
            <a:r>
              <a:rPr lang="it-IT" sz="2400" dirty="0" err="1"/>
              <a:t>SonarQube</a:t>
            </a:r>
            <a:endParaRPr lang="it-IT" sz="2400" dirty="0"/>
          </a:p>
          <a:p>
            <a:pPr>
              <a:lnSpc>
                <a:spcPct val="115000"/>
              </a:lnSpc>
              <a:spcAft>
                <a:spcPts val="1000"/>
              </a:spcAft>
            </a:pPr>
            <a:endParaRPr lang="it-IT" dirty="0"/>
          </a:p>
        </p:txBody>
      </p:sp>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dirty="0"/>
              <a:t>The </a:t>
            </a:r>
            <a:r>
              <a:rPr lang="it-IT" dirty="0" err="1"/>
              <a:t>SonarScanner</a:t>
            </a:r>
            <a:r>
              <a:rPr lang="it-IT" dirty="0"/>
              <a:t> tool</a:t>
            </a:r>
          </a:p>
        </p:txBody>
      </p:sp>
    </p:spTree>
    <p:extLst>
      <p:ext uri="{BB962C8B-B14F-4D97-AF65-F5344CB8AC3E}">
        <p14:creationId xmlns:p14="http://schemas.microsoft.com/office/powerpoint/2010/main" val="401657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5D982303-CA9B-44AC-AC22-91ACBC4CEBC5}"/>
              </a:ext>
            </a:extLst>
          </p:cNvPr>
          <p:cNvSpPr>
            <a:spLocks noGrp="1"/>
          </p:cNvSpPr>
          <p:nvPr>
            <p:ph type="body" sz="quarter" idx="10"/>
          </p:nvPr>
        </p:nvSpPr>
        <p:spPr>
          <a:xfrm>
            <a:off x="107950" y="836613"/>
            <a:ext cx="8964613" cy="5328691"/>
          </a:xfrm>
        </p:spPr>
        <p:txBody>
          <a:bodyPr>
            <a:normAutofit fontScale="92500" lnSpcReduction="20000"/>
          </a:bodyPr>
          <a:lstStyle/>
          <a:p>
            <a:pPr algn="just">
              <a:lnSpc>
                <a:spcPct val="115000"/>
              </a:lnSpc>
              <a:spcAft>
                <a:spcPts val="1000"/>
              </a:spcAft>
            </a:pPr>
            <a:r>
              <a:rPr lang="en-US" sz="1800" dirty="0"/>
              <a:t>Pre-Commit allows the developer to automatically check the quality of the code before it is committed</a:t>
            </a:r>
          </a:p>
          <a:p>
            <a:pPr algn="just">
              <a:lnSpc>
                <a:spcPct val="115000"/>
              </a:lnSpc>
              <a:spcAft>
                <a:spcPts val="1000"/>
              </a:spcAft>
            </a:pPr>
            <a:r>
              <a:rPr lang="en-US" sz="1800" dirty="0"/>
              <a:t>TortoiseSVN lets setting the so-called pre-commit hook. It is a program (or a script) that is run when the user clicks on the button “OK” in “SVN Commit” window.</a:t>
            </a:r>
          </a:p>
          <a:p>
            <a:pPr algn="just">
              <a:lnSpc>
                <a:spcPct val="115000"/>
              </a:lnSpc>
              <a:spcAft>
                <a:spcPts val="1000"/>
              </a:spcAft>
            </a:pPr>
            <a:r>
              <a:rPr lang="en-US" sz="1800" dirty="0"/>
              <a:t>The hook checks the content of modified files and block commit when deemed appropriate. </a:t>
            </a:r>
          </a:p>
          <a:p>
            <a:pPr lvl="1" algn="just">
              <a:lnSpc>
                <a:spcPct val="115000"/>
              </a:lnSpc>
              <a:spcAft>
                <a:spcPts val="1000"/>
              </a:spcAft>
            </a:pPr>
            <a:r>
              <a:rPr lang="en-US" sz="1800" dirty="0"/>
              <a:t>It is important to note that Tortoise executes the hooks locally before committing, without leaving a trace of the operation on the repository server</a:t>
            </a:r>
          </a:p>
          <a:p>
            <a:pPr algn="just">
              <a:lnSpc>
                <a:spcPct val="115000"/>
              </a:lnSpc>
              <a:spcAft>
                <a:spcPts val="1000"/>
              </a:spcAft>
            </a:pPr>
            <a:r>
              <a:rPr lang="it-IT" sz="1800" dirty="0" err="1"/>
              <a:t>Pre-Commit</a:t>
            </a:r>
            <a:r>
              <a:rPr lang="it-IT" sz="1800" dirty="0"/>
              <a:t> can be </a:t>
            </a:r>
            <a:r>
              <a:rPr lang="it-IT" sz="1800" dirty="0" err="1"/>
              <a:t>implemented</a:t>
            </a:r>
            <a:r>
              <a:rPr lang="it-IT" sz="1800" dirty="0"/>
              <a:t> in </a:t>
            </a:r>
            <a:r>
              <a:rPr lang="it-IT" sz="1800" dirty="0" err="1"/>
              <a:t>several</a:t>
            </a:r>
            <a:r>
              <a:rPr lang="it-IT" sz="1800" dirty="0"/>
              <a:t> ways, </a:t>
            </a:r>
            <a:r>
              <a:rPr lang="it-IT" sz="1800" dirty="0" err="1"/>
              <a:t>expecially</a:t>
            </a:r>
            <a:r>
              <a:rPr lang="it-IT" sz="1800" dirty="0"/>
              <a:t> </a:t>
            </a:r>
            <a:r>
              <a:rPr lang="it-IT" sz="1800" dirty="0" err="1"/>
              <a:t>depending</a:t>
            </a:r>
            <a:r>
              <a:rPr lang="it-IT" sz="1800" dirty="0"/>
              <a:t> on </a:t>
            </a:r>
            <a:r>
              <a:rPr lang="it-IT" sz="1800" dirty="0" err="1"/>
              <a:t>how</a:t>
            </a:r>
            <a:r>
              <a:rPr lang="it-IT" sz="1800" dirty="0"/>
              <a:t> the </a:t>
            </a:r>
            <a:r>
              <a:rPr lang="it-IT" sz="1800" dirty="0" err="1"/>
              <a:t>result</a:t>
            </a:r>
            <a:r>
              <a:rPr lang="it-IT" sz="1800" dirty="0"/>
              <a:t> of the code check </a:t>
            </a:r>
            <a:r>
              <a:rPr lang="it-IT" sz="1800" dirty="0" err="1"/>
              <a:t>is</a:t>
            </a:r>
            <a:r>
              <a:rPr lang="it-IT" sz="1800" dirty="0"/>
              <a:t> </a:t>
            </a:r>
            <a:r>
              <a:rPr lang="it-IT" sz="1800" dirty="0" err="1"/>
              <a:t>produced</a:t>
            </a:r>
            <a:r>
              <a:rPr lang="it-IT" sz="1800" dirty="0"/>
              <a:t> (e.g. </a:t>
            </a:r>
            <a:r>
              <a:rPr lang="it-IT" sz="1800" dirty="0" err="1"/>
              <a:t>inserting</a:t>
            </a:r>
            <a:r>
              <a:rPr lang="it-IT" sz="1800" dirty="0"/>
              <a:t> tags in the code or </a:t>
            </a:r>
            <a:r>
              <a:rPr lang="it-IT" sz="1800" dirty="0" err="1"/>
              <a:t>producing</a:t>
            </a:r>
            <a:r>
              <a:rPr lang="it-IT" sz="1800" dirty="0"/>
              <a:t> a report)</a:t>
            </a:r>
          </a:p>
          <a:p>
            <a:pPr lvl="1" algn="just">
              <a:lnSpc>
                <a:spcPct val="115000"/>
              </a:lnSpc>
              <a:spcAft>
                <a:spcPts val="1000"/>
              </a:spcAft>
            </a:pPr>
            <a:r>
              <a:rPr lang="it-IT" sz="1700" dirty="0"/>
              <a:t>In case of code tagging, the hook </a:t>
            </a:r>
            <a:r>
              <a:rPr lang="it-IT" sz="1700" dirty="0" err="1"/>
              <a:t>will</a:t>
            </a:r>
            <a:r>
              <a:rPr lang="it-IT" sz="1700" dirty="0"/>
              <a:t> check tags in the code and </a:t>
            </a:r>
            <a:r>
              <a:rPr lang="it-IT" sz="1700" dirty="0" err="1"/>
              <a:t>allow</a:t>
            </a:r>
            <a:r>
              <a:rPr lang="it-IT" sz="1700" dirty="0"/>
              <a:t> the </a:t>
            </a:r>
            <a:r>
              <a:rPr lang="it-IT" sz="1700" dirty="0" err="1"/>
              <a:t>commit</a:t>
            </a:r>
            <a:r>
              <a:rPr lang="it-IT" sz="1700" dirty="0"/>
              <a:t> </a:t>
            </a:r>
            <a:r>
              <a:rPr lang="it-IT" sz="1700" dirty="0" err="1"/>
              <a:t>operation</a:t>
            </a:r>
            <a:r>
              <a:rPr lang="it-IT" sz="1700" dirty="0"/>
              <a:t> </a:t>
            </a:r>
            <a:r>
              <a:rPr lang="it-IT" sz="1700" dirty="0" err="1"/>
              <a:t>only</a:t>
            </a:r>
            <a:r>
              <a:rPr lang="it-IT" sz="1700" dirty="0"/>
              <a:t> </a:t>
            </a:r>
            <a:r>
              <a:rPr lang="it-IT" sz="1700" dirty="0" err="1"/>
              <a:t>if</a:t>
            </a:r>
            <a:r>
              <a:rPr lang="it-IT" sz="1700" dirty="0"/>
              <a:t> no </a:t>
            </a:r>
            <a:r>
              <a:rPr lang="it-IT" sz="1700" dirty="0" err="1"/>
              <a:t>violation</a:t>
            </a:r>
            <a:r>
              <a:rPr lang="it-IT" sz="1700" dirty="0"/>
              <a:t> tags are </a:t>
            </a:r>
            <a:r>
              <a:rPr lang="it-IT" sz="1700" dirty="0" err="1"/>
              <a:t>found</a:t>
            </a:r>
            <a:endParaRPr lang="it-IT" sz="1700" dirty="0"/>
          </a:p>
          <a:p>
            <a:pPr lvl="1" algn="just">
              <a:lnSpc>
                <a:spcPct val="115000"/>
              </a:lnSpc>
              <a:spcAft>
                <a:spcPts val="1000"/>
              </a:spcAft>
            </a:pPr>
            <a:r>
              <a:rPr lang="it-IT" sz="1700" dirty="0"/>
              <a:t>In case of report, the hook </a:t>
            </a:r>
            <a:r>
              <a:rPr lang="it-IT" sz="1700" dirty="0" err="1"/>
              <a:t>will</a:t>
            </a:r>
            <a:r>
              <a:rPr lang="it-IT" sz="1700" dirty="0"/>
              <a:t> </a:t>
            </a:r>
            <a:r>
              <a:rPr lang="it-IT" sz="1700" dirty="0" err="1"/>
              <a:t>analyse</a:t>
            </a:r>
            <a:r>
              <a:rPr lang="it-IT" sz="1700" dirty="0"/>
              <a:t> the report and </a:t>
            </a:r>
            <a:r>
              <a:rPr lang="it-IT" sz="1700" dirty="0" err="1"/>
              <a:t>will</a:t>
            </a:r>
            <a:r>
              <a:rPr lang="it-IT" sz="1700" dirty="0"/>
              <a:t> </a:t>
            </a:r>
            <a:r>
              <a:rPr lang="it-IT" sz="1700" dirty="0" err="1"/>
              <a:t>allow</a:t>
            </a:r>
            <a:r>
              <a:rPr lang="it-IT" sz="1700" dirty="0"/>
              <a:t> the </a:t>
            </a:r>
            <a:r>
              <a:rPr lang="it-IT" sz="1700" dirty="0" err="1"/>
              <a:t>commit</a:t>
            </a:r>
            <a:r>
              <a:rPr lang="it-IT" sz="1700" dirty="0"/>
              <a:t> </a:t>
            </a:r>
            <a:r>
              <a:rPr lang="it-IT" sz="1700" dirty="0" err="1"/>
              <a:t>only</a:t>
            </a:r>
            <a:r>
              <a:rPr lang="it-IT" sz="1700" dirty="0"/>
              <a:t> </a:t>
            </a:r>
            <a:r>
              <a:rPr lang="it-IT" sz="1700" dirty="0" err="1"/>
              <a:t>if</a:t>
            </a:r>
            <a:r>
              <a:rPr lang="it-IT" sz="1700" dirty="0"/>
              <a:t> </a:t>
            </a:r>
            <a:r>
              <a:rPr lang="it-IT" sz="1700" dirty="0" err="1"/>
              <a:t>it</a:t>
            </a:r>
            <a:r>
              <a:rPr lang="it-IT" sz="1700" dirty="0"/>
              <a:t> </a:t>
            </a:r>
            <a:r>
              <a:rPr lang="it-IT" sz="1700" dirty="0" err="1"/>
              <a:t>does</a:t>
            </a:r>
            <a:r>
              <a:rPr lang="it-IT" sz="1700" dirty="0"/>
              <a:t> </a:t>
            </a:r>
            <a:r>
              <a:rPr lang="it-IT" sz="1700" dirty="0" err="1"/>
              <a:t>not</a:t>
            </a:r>
            <a:r>
              <a:rPr lang="it-IT" sz="1700" dirty="0"/>
              <a:t> report </a:t>
            </a:r>
            <a:r>
              <a:rPr lang="it-IT" sz="1700" dirty="0" err="1"/>
              <a:t>violations</a:t>
            </a:r>
            <a:r>
              <a:rPr lang="it-IT" sz="1700" dirty="0"/>
              <a:t> </a:t>
            </a:r>
          </a:p>
        </p:txBody>
      </p:sp>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sz="2800" dirty="0" err="1"/>
              <a:t>Pre-Commit</a:t>
            </a:r>
            <a:r>
              <a:rPr lang="it-IT" sz="2800" dirty="0"/>
              <a:t> </a:t>
            </a:r>
            <a:r>
              <a:rPr lang="it-IT" sz="2800" dirty="0" err="1"/>
              <a:t>Functionality</a:t>
            </a:r>
            <a:r>
              <a:rPr lang="it-IT" sz="2800" dirty="0"/>
              <a:t> </a:t>
            </a:r>
            <a:r>
              <a:rPr lang="it-IT" sz="2800" dirty="0" err="1"/>
              <a:t>Implementation</a:t>
            </a:r>
            <a:endParaRPr lang="it-IT" sz="2800" dirty="0"/>
          </a:p>
        </p:txBody>
      </p:sp>
    </p:spTree>
    <p:extLst>
      <p:ext uri="{BB962C8B-B14F-4D97-AF65-F5344CB8AC3E}">
        <p14:creationId xmlns:p14="http://schemas.microsoft.com/office/powerpoint/2010/main" val="60910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5D982303-CA9B-44AC-AC22-91ACBC4CEBC5}"/>
              </a:ext>
            </a:extLst>
          </p:cNvPr>
          <p:cNvSpPr>
            <a:spLocks noGrp="1"/>
          </p:cNvSpPr>
          <p:nvPr>
            <p:ph type="body" sz="quarter" idx="10"/>
          </p:nvPr>
        </p:nvSpPr>
        <p:spPr>
          <a:xfrm>
            <a:off x="107950" y="836613"/>
            <a:ext cx="8964613" cy="5328691"/>
          </a:xfrm>
        </p:spPr>
        <p:txBody>
          <a:bodyPr>
            <a:normAutofit/>
          </a:bodyPr>
          <a:lstStyle/>
          <a:p>
            <a:pPr algn="just">
              <a:lnSpc>
                <a:spcPct val="115000"/>
              </a:lnSpc>
              <a:spcAft>
                <a:spcPts val="1000"/>
              </a:spcAft>
            </a:pPr>
            <a:r>
              <a:rPr lang="en-US" sz="2000" dirty="0"/>
              <a:t>Implementation of the Pre-Commit functionality using SonarQube and </a:t>
            </a:r>
            <a:r>
              <a:rPr lang="en-US" sz="2000" dirty="0" err="1"/>
              <a:t>TortoiseSNV</a:t>
            </a:r>
            <a:r>
              <a:rPr lang="en-US" sz="2000" dirty="0"/>
              <a:t> can be performed on the local machine exploiting the SonarQube web service providing the report of the performed analysis</a:t>
            </a:r>
          </a:p>
          <a:p>
            <a:pPr algn="just">
              <a:lnSpc>
                <a:spcPct val="115000"/>
              </a:lnSpc>
              <a:spcAft>
                <a:spcPts val="1000"/>
              </a:spcAft>
            </a:pPr>
            <a:r>
              <a:rPr lang="en-US" sz="2000" dirty="0"/>
              <a:t>One solution can be the following (this is not the only way):</a:t>
            </a:r>
          </a:p>
          <a:p>
            <a:pPr lvl="1" algn="just">
              <a:lnSpc>
                <a:spcPct val="115000"/>
              </a:lnSpc>
              <a:spcAft>
                <a:spcPts val="1000"/>
              </a:spcAft>
            </a:pPr>
            <a:r>
              <a:rPr lang="en-US" sz="1600" dirty="0"/>
              <a:t>Configure TortoiseSVN for pre-commit setting a hook </a:t>
            </a:r>
          </a:p>
          <a:p>
            <a:pPr lvl="1" algn="just">
              <a:lnSpc>
                <a:spcPct val="115000"/>
              </a:lnSpc>
              <a:spcAft>
                <a:spcPts val="1000"/>
              </a:spcAft>
            </a:pPr>
            <a:r>
              <a:rPr lang="en-US" sz="1600" dirty="0"/>
              <a:t>The hook is implemented ad-hoc for:</a:t>
            </a:r>
          </a:p>
          <a:p>
            <a:pPr lvl="2" algn="just">
              <a:spcAft>
                <a:spcPts val="1000"/>
              </a:spcAft>
            </a:pPr>
            <a:r>
              <a:rPr lang="en-US" sz="1200" dirty="0"/>
              <a:t>triggering the code analysis by means of </a:t>
            </a:r>
            <a:r>
              <a:rPr lang="en-US" sz="1200" dirty="0" err="1"/>
              <a:t>SonarScanner</a:t>
            </a:r>
            <a:r>
              <a:rPr lang="en-US" sz="1200" dirty="0"/>
              <a:t>;</a:t>
            </a:r>
          </a:p>
          <a:p>
            <a:pPr lvl="2" algn="just">
              <a:spcAft>
                <a:spcPts val="1000"/>
              </a:spcAft>
            </a:pPr>
            <a:r>
              <a:rPr lang="en-US" sz="1200" dirty="0"/>
              <a:t>retrieving automatically from the SonarQube service the report of the last code analysis;</a:t>
            </a:r>
          </a:p>
          <a:p>
            <a:pPr lvl="2" algn="just">
              <a:spcAft>
                <a:spcPts val="1000"/>
              </a:spcAft>
            </a:pPr>
            <a:r>
              <a:rPr lang="en-US" sz="1200" dirty="0"/>
              <a:t>searching for violations in the report and returning a response to Tortoise.</a:t>
            </a:r>
          </a:p>
          <a:p>
            <a:pPr lvl="1" algn="just">
              <a:lnSpc>
                <a:spcPct val="115000"/>
              </a:lnSpc>
              <a:spcAft>
                <a:spcPts val="1000"/>
              </a:spcAft>
            </a:pPr>
            <a:r>
              <a:rPr lang="en-US" sz="1600" dirty="0"/>
              <a:t>Block the commit operation if the response of the hook reports the presence of rule violations</a:t>
            </a:r>
          </a:p>
          <a:p>
            <a:pPr algn="just">
              <a:lnSpc>
                <a:spcPct val="115000"/>
              </a:lnSpc>
              <a:spcAft>
                <a:spcPts val="1000"/>
              </a:spcAft>
            </a:pPr>
            <a:r>
              <a:rPr lang="en-US" sz="2000" dirty="0"/>
              <a:t>Similar client-side solutions can be also applied to Git repository</a:t>
            </a:r>
          </a:p>
        </p:txBody>
      </p:sp>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sz="2800" dirty="0" err="1"/>
              <a:t>Pre-Commit</a:t>
            </a:r>
            <a:r>
              <a:rPr lang="it-IT" sz="2800" dirty="0"/>
              <a:t> Client-Side </a:t>
            </a:r>
            <a:r>
              <a:rPr lang="it-IT" sz="2800" dirty="0" err="1"/>
              <a:t>Implementation</a:t>
            </a:r>
            <a:endParaRPr lang="it-IT" sz="2800" dirty="0"/>
          </a:p>
        </p:txBody>
      </p:sp>
    </p:spTree>
    <p:extLst>
      <p:ext uri="{BB962C8B-B14F-4D97-AF65-F5344CB8AC3E}">
        <p14:creationId xmlns:p14="http://schemas.microsoft.com/office/powerpoint/2010/main" val="58557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5D982303-CA9B-44AC-AC22-91ACBC4CEBC5}"/>
              </a:ext>
            </a:extLst>
          </p:cNvPr>
          <p:cNvSpPr>
            <a:spLocks noGrp="1"/>
          </p:cNvSpPr>
          <p:nvPr>
            <p:ph type="body" sz="quarter" idx="10"/>
          </p:nvPr>
        </p:nvSpPr>
        <p:spPr>
          <a:xfrm>
            <a:off x="107950" y="836613"/>
            <a:ext cx="8964613" cy="5328691"/>
          </a:xfrm>
        </p:spPr>
        <p:txBody>
          <a:bodyPr>
            <a:normAutofit/>
          </a:bodyPr>
          <a:lstStyle/>
          <a:p>
            <a:pPr algn="just">
              <a:lnSpc>
                <a:spcPct val="115000"/>
              </a:lnSpc>
              <a:spcAft>
                <a:spcPts val="1000"/>
              </a:spcAft>
            </a:pPr>
            <a:r>
              <a:rPr lang="en-US" sz="1700" dirty="0"/>
              <a:t>Server-side hooks reside in server-side repositories an they are provided by both SVN and Git </a:t>
            </a:r>
          </a:p>
          <a:p>
            <a:pPr algn="just">
              <a:lnSpc>
                <a:spcPct val="115000"/>
              </a:lnSpc>
              <a:spcAft>
                <a:spcPts val="1000"/>
              </a:spcAft>
            </a:pPr>
            <a:r>
              <a:rPr lang="en-US" sz="1700" dirty="0"/>
              <a:t>Git provides the so called </a:t>
            </a:r>
            <a:r>
              <a:rPr lang="en-US" sz="1700" b="1" dirty="0"/>
              <a:t>pre-receive hooks </a:t>
            </a:r>
            <a:r>
              <a:rPr lang="en-US" sz="1700" dirty="0"/>
              <a:t>that allow the user to implement the a sever-side pre-commit.</a:t>
            </a:r>
          </a:p>
          <a:p>
            <a:pPr lvl="1" algn="just">
              <a:lnSpc>
                <a:spcPct val="115000"/>
              </a:lnSpc>
              <a:spcAft>
                <a:spcPts val="1000"/>
              </a:spcAft>
            </a:pPr>
            <a:r>
              <a:rPr lang="en-US" sz="1400" dirty="0"/>
              <a:t>The pre-receive hook is executed every time somebody uses git “push” command to push commits to the repository. It should always reside in the remote repository that is the destination of the push, not in the originating repository.</a:t>
            </a:r>
          </a:p>
          <a:p>
            <a:pPr lvl="1" algn="just">
              <a:lnSpc>
                <a:spcPct val="115000"/>
              </a:lnSpc>
              <a:spcAft>
                <a:spcPts val="1000"/>
              </a:spcAft>
            </a:pPr>
            <a:r>
              <a:rPr lang="en-US" sz="1400" dirty="0"/>
              <a:t>Like the client-side hook, it can be used for checking the code examining the SonarQube checking report</a:t>
            </a:r>
          </a:p>
          <a:p>
            <a:pPr algn="just">
              <a:lnSpc>
                <a:spcPct val="115000"/>
              </a:lnSpc>
              <a:spcAft>
                <a:spcPts val="1000"/>
              </a:spcAft>
            </a:pPr>
            <a:r>
              <a:rPr lang="en-US" sz="1800" dirty="0"/>
              <a:t>SVN provides a similar mechanism by means of </a:t>
            </a:r>
            <a:r>
              <a:rPr lang="en-US" sz="1800" b="1" dirty="0"/>
              <a:t>server side hook scrips</a:t>
            </a:r>
          </a:p>
          <a:p>
            <a:pPr lvl="1" algn="just">
              <a:lnSpc>
                <a:spcPct val="115000"/>
              </a:lnSpc>
              <a:spcAft>
                <a:spcPts val="1000"/>
              </a:spcAft>
            </a:pPr>
            <a:r>
              <a:rPr lang="en-US" sz="1400" dirty="0"/>
              <a:t>A hook script is a program triggered by some repository event, such as the creation of a new revision or the modification of an </a:t>
            </a:r>
            <a:r>
              <a:rPr lang="en-US" sz="1400" dirty="0" err="1"/>
              <a:t>unversioned</a:t>
            </a:r>
            <a:r>
              <a:rPr lang="en-US" sz="1400" dirty="0"/>
              <a:t> property. Each hook is handed enough information to tell what that event is, what target(s) it's operating on, and the username of the person who triggered the event</a:t>
            </a:r>
          </a:p>
          <a:p>
            <a:pPr lvl="1" algn="just">
              <a:lnSpc>
                <a:spcPct val="115000"/>
              </a:lnSpc>
              <a:spcAft>
                <a:spcPts val="1000"/>
              </a:spcAft>
            </a:pPr>
            <a:r>
              <a:rPr lang="en-US" sz="1400" dirty="0"/>
              <a:t>These hook scripts are executed by the server that hosts the repository</a:t>
            </a:r>
          </a:p>
        </p:txBody>
      </p:sp>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sz="2800" dirty="0" err="1"/>
              <a:t>Pre-Commit</a:t>
            </a:r>
            <a:r>
              <a:rPr lang="it-IT" sz="2800" dirty="0"/>
              <a:t> Server-Side </a:t>
            </a:r>
            <a:r>
              <a:rPr lang="it-IT" sz="2800" dirty="0" err="1"/>
              <a:t>Implementation</a:t>
            </a:r>
            <a:endParaRPr lang="it-IT" sz="2800" dirty="0"/>
          </a:p>
        </p:txBody>
      </p:sp>
    </p:spTree>
    <p:extLst>
      <p:ext uri="{BB962C8B-B14F-4D97-AF65-F5344CB8AC3E}">
        <p14:creationId xmlns:p14="http://schemas.microsoft.com/office/powerpoint/2010/main" val="392073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5D982303-CA9B-44AC-AC22-91ACBC4CEBC5}"/>
              </a:ext>
            </a:extLst>
          </p:cNvPr>
          <p:cNvSpPr>
            <a:spLocks noGrp="1"/>
          </p:cNvSpPr>
          <p:nvPr>
            <p:ph type="body" sz="quarter" idx="10"/>
          </p:nvPr>
        </p:nvSpPr>
        <p:spPr>
          <a:xfrm>
            <a:off x="107950" y="836613"/>
            <a:ext cx="8964613" cy="5328691"/>
          </a:xfrm>
        </p:spPr>
        <p:txBody>
          <a:bodyPr>
            <a:normAutofit/>
          </a:bodyPr>
          <a:lstStyle/>
          <a:p>
            <a:pPr algn="just">
              <a:lnSpc>
                <a:spcPct val="115000"/>
              </a:lnSpc>
              <a:spcAft>
                <a:spcPts val="1000"/>
              </a:spcAft>
            </a:pPr>
            <a:r>
              <a:rPr lang="it-IT" sz="1700" dirty="0" err="1"/>
              <a:t>SonarQube</a:t>
            </a:r>
            <a:r>
              <a:rPr lang="it-IT" sz="1700" dirty="0"/>
              <a:t> </a:t>
            </a:r>
            <a:r>
              <a:rPr lang="it-IT" sz="1700" dirty="0" err="1"/>
              <a:t>allows</a:t>
            </a:r>
            <a:r>
              <a:rPr lang="it-IT" sz="1700" dirty="0"/>
              <a:t> the developer to </a:t>
            </a:r>
            <a:r>
              <a:rPr lang="it-IT" sz="1700" dirty="0" err="1"/>
              <a:t>specify</a:t>
            </a:r>
            <a:r>
              <a:rPr lang="it-IT" sz="1700" dirty="0"/>
              <a:t> </a:t>
            </a:r>
            <a:r>
              <a:rPr lang="it-IT" sz="1700" dirty="0" err="1"/>
              <a:t>if</a:t>
            </a:r>
            <a:r>
              <a:rPr lang="it-IT" sz="1700" dirty="0"/>
              <a:t> for a </a:t>
            </a:r>
            <a:r>
              <a:rPr lang="it-IT" sz="1700" dirty="0" err="1"/>
              <a:t>specific</a:t>
            </a:r>
            <a:r>
              <a:rPr lang="it-IT" sz="1700" dirty="0"/>
              <a:t> line of code, warnings </a:t>
            </a:r>
            <a:r>
              <a:rPr lang="it-IT" sz="1700" dirty="0" err="1"/>
              <a:t>have</a:t>
            </a:r>
            <a:r>
              <a:rPr lang="it-IT" sz="1700" dirty="0"/>
              <a:t> to be </a:t>
            </a:r>
            <a:r>
              <a:rPr lang="it-IT" sz="1700" dirty="0" err="1"/>
              <a:t>suppressed</a:t>
            </a:r>
            <a:r>
              <a:rPr lang="it-IT" sz="1700" dirty="0"/>
              <a:t> </a:t>
            </a:r>
            <a:r>
              <a:rPr lang="it-IT" sz="1700" dirty="0" err="1"/>
              <a:t>using</a:t>
            </a:r>
            <a:r>
              <a:rPr lang="it-IT" sz="1700" dirty="0"/>
              <a:t> the //NOSONAR </a:t>
            </a:r>
            <a:r>
              <a:rPr lang="it-IT" sz="1700" dirty="0" err="1"/>
              <a:t>comment</a:t>
            </a:r>
            <a:r>
              <a:rPr lang="it-IT" sz="1700" dirty="0"/>
              <a:t>.</a:t>
            </a:r>
          </a:p>
          <a:p>
            <a:pPr algn="just">
              <a:lnSpc>
                <a:spcPct val="115000"/>
              </a:lnSpc>
              <a:spcAft>
                <a:spcPts val="1000"/>
              </a:spcAft>
            </a:pPr>
            <a:r>
              <a:rPr lang="it-IT" sz="1700" dirty="0" err="1"/>
              <a:t>SonarQube</a:t>
            </a:r>
            <a:r>
              <a:rPr lang="it-IT" sz="1700" dirty="0"/>
              <a:t> </a:t>
            </a:r>
            <a:r>
              <a:rPr lang="it-IT" sz="1700" dirty="0" err="1"/>
              <a:t>will</a:t>
            </a:r>
            <a:r>
              <a:rPr lang="it-IT" sz="1700" dirty="0"/>
              <a:t> </a:t>
            </a:r>
            <a:r>
              <a:rPr lang="it-IT" sz="1700" dirty="0" err="1"/>
              <a:t>almost</a:t>
            </a:r>
            <a:r>
              <a:rPr lang="it-IT" sz="1700" dirty="0"/>
              <a:t> </a:t>
            </a:r>
            <a:r>
              <a:rPr lang="it-IT" sz="1700" dirty="0" err="1"/>
              <a:t>completely</a:t>
            </a:r>
            <a:r>
              <a:rPr lang="it-IT" sz="1700" dirty="0"/>
              <a:t> </a:t>
            </a:r>
            <a:r>
              <a:rPr lang="it-IT" sz="1700" dirty="0" err="1"/>
              <a:t>ignore</a:t>
            </a:r>
            <a:r>
              <a:rPr lang="it-IT" sz="1700" dirty="0"/>
              <a:t> </a:t>
            </a:r>
            <a:r>
              <a:rPr lang="it-IT" sz="1700" dirty="0" err="1"/>
              <a:t>issues</a:t>
            </a:r>
            <a:r>
              <a:rPr lang="it-IT" sz="1700" dirty="0"/>
              <a:t> on </a:t>
            </a:r>
            <a:r>
              <a:rPr lang="it-IT" sz="1700" dirty="0" err="1"/>
              <a:t>any</a:t>
            </a:r>
            <a:r>
              <a:rPr lang="it-IT" sz="1700" dirty="0"/>
              <a:t> line </a:t>
            </a:r>
            <a:r>
              <a:rPr lang="it-IT" sz="1700" dirty="0" err="1"/>
              <a:t>that</a:t>
            </a:r>
            <a:r>
              <a:rPr lang="it-IT" sz="1700" dirty="0"/>
              <a:t> </a:t>
            </a:r>
            <a:r>
              <a:rPr lang="it-IT" sz="1700" dirty="0" err="1"/>
              <a:t>ends</a:t>
            </a:r>
            <a:r>
              <a:rPr lang="it-IT" sz="1700" dirty="0"/>
              <a:t> with //NOSONAR. A </a:t>
            </a:r>
            <a:r>
              <a:rPr lang="it-IT" sz="1700" dirty="0" err="1"/>
              <a:t>justification</a:t>
            </a:r>
            <a:r>
              <a:rPr lang="it-IT" sz="1700" dirty="0"/>
              <a:t> can be </a:t>
            </a:r>
            <a:r>
              <a:rPr lang="it-IT" sz="1700" dirty="0" err="1"/>
              <a:t>added</a:t>
            </a:r>
            <a:r>
              <a:rPr lang="it-IT" sz="1700" dirty="0"/>
              <a:t> by the </a:t>
            </a:r>
            <a:r>
              <a:rPr lang="it-IT" sz="1700" dirty="0" err="1"/>
              <a:t>programmer</a:t>
            </a:r>
            <a:r>
              <a:rPr lang="it-IT" sz="1700" dirty="0"/>
              <a:t> following </a:t>
            </a:r>
            <a:r>
              <a:rPr lang="it-IT" sz="1700" dirty="0" err="1"/>
              <a:t>this</a:t>
            </a:r>
            <a:r>
              <a:rPr lang="it-IT" sz="1700" dirty="0"/>
              <a:t> </a:t>
            </a:r>
            <a:r>
              <a:rPr lang="it-IT" sz="1700" dirty="0" err="1"/>
              <a:t>comment</a:t>
            </a:r>
            <a:r>
              <a:rPr lang="it-IT" sz="1700" dirty="0"/>
              <a:t>.</a:t>
            </a:r>
          </a:p>
          <a:p>
            <a:pPr algn="just">
              <a:lnSpc>
                <a:spcPct val="115000"/>
              </a:lnSpc>
              <a:spcAft>
                <a:spcPts val="1000"/>
              </a:spcAft>
            </a:pPr>
            <a:r>
              <a:rPr lang="it-IT" sz="1700" dirty="0" err="1"/>
              <a:t>There</a:t>
            </a:r>
            <a:r>
              <a:rPr lang="it-IT" sz="1700" dirty="0"/>
              <a:t> are </a:t>
            </a:r>
            <a:r>
              <a:rPr lang="it-IT" sz="1700" dirty="0" err="1"/>
              <a:t>several</a:t>
            </a:r>
            <a:r>
              <a:rPr lang="it-IT" sz="1700" dirty="0"/>
              <a:t> </a:t>
            </a:r>
            <a:r>
              <a:rPr lang="it-IT" sz="1700" dirty="0" err="1"/>
              <a:t>reasons</a:t>
            </a:r>
            <a:r>
              <a:rPr lang="it-IT" sz="1700" dirty="0"/>
              <a:t> to </a:t>
            </a:r>
            <a:r>
              <a:rPr lang="it-IT" sz="1700" dirty="0" err="1"/>
              <a:t>suppress</a:t>
            </a:r>
            <a:r>
              <a:rPr lang="it-IT" sz="1700" dirty="0"/>
              <a:t> warnings </a:t>
            </a:r>
            <a:r>
              <a:rPr lang="it-IT" sz="1700" dirty="0" err="1"/>
              <a:t>that</a:t>
            </a:r>
            <a:r>
              <a:rPr lang="it-IT" sz="1700" dirty="0"/>
              <a:t> </a:t>
            </a:r>
            <a:r>
              <a:rPr lang="it-IT" sz="1700" dirty="0" err="1"/>
              <a:t>otherwise</a:t>
            </a:r>
            <a:r>
              <a:rPr lang="it-IT" sz="1700" dirty="0"/>
              <a:t> are </a:t>
            </a:r>
            <a:r>
              <a:rPr lang="it-IT" sz="1700" dirty="0" err="1"/>
              <a:t>reported</a:t>
            </a:r>
            <a:r>
              <a:rPr lang="it-IT" sz="1700" dirty="0"/>
              <a:t> </a:t>
            </a:r>
            <a:r>
              <a:rPr lang="it-IT" sz="1700" dirty="0" err="1"/>
              <a:t>as</a:t>
            </a:r>
            <a:r>
              <a:rPr lang="it-IT" sz="1700" dirty="0"/>
              <a:t> </a:t>
            </a:r>
            <a:r>
              <a:rPr lang="it-IT" sz="1700" dirty="0" err="1"/>
              <a:t>violations</a:t>
            </a:r>
            <a:r>
              <a:rPr lang="it-IT" sz="1700" dirty="0"/>
              <a:t>.</a:t>
            </a:r>
          </a:p>
          <a:p>
            <a:pPr lvl="1" algn="just">
              <a:lnSpc>
                <a:spcPct val="115000"/>
              </a:lnSpc>
              <a:spcAft>
                <a:spcPts val="1000"/>
              </a:spcAft>
            </a:pPr>
            <a:r>
              <a:rPr lang="it-IT" sz="1600" dirty="0"/>
              <a:t>For </a:t>
            </a:r>
            <a:r>
              <a:rPr lang="it-IT" sz="1600" dirty="0" err="1"/>
              <a:t>example</a:t>
            </a:r>
            <a:r>
              <a:rPr lang="it-IT" sz="1600" dirty="0"/>
              <a:t>, </a:t>
            </a:r>
            <a:r>
              <a:rPr lang="it-IT" sz="1600" dirty="0" err="1"/>
              <a:t>sometimes</a:t>
            </a:r>
            <a:r>
              <a:rPr lang="it-IT" sz="1600" dirty="0"/>
              <a:t> </a:t>
            </a:r>
            <a:r>
              <a:rPr lang="it-IT" sz="1600" dirty="0" err="1"/>
              <a:t>there</a:t>
            </a:r>
            <a:r>
              <a:rPr lang="it-IT" sz="1600" dirty="0"/>
              <a:t> are </a:t>
            </a:r>
            <a:r>
              <a:rPr lang="it-IT" sz="1600" dirty="0" err="1"/>
              <a:t>cases</a:t>
            </a:r>
            <a:r>
              <a:rPr lang="it-IT" sz="1600" dirty="0"/>
              <a:t> in </a:t>
            </a:r>
            <a:r>
              <a:rPr lang="it-IT" sz="1600" dirty="0" err="1"/>
              <a:t>which</a:t>
            </a:r>
            <a:r>
              <a:rPr lang="it-IT" sz="1600" dirty="0"/>
              <a:t> a rule must be </a:t>
            </a:r>
            <a:r>
              <a:rPr lang="it-IT" sz="1600" dirty="0" err="1"/>
              <a:t>violated</a:t>
            </a:r>
            <a:r>
              <a:rPr lang="it-IT" sz="1600" dirty="0"/>
              <a:t>. For </a:t>
            </a:r>
            <a:r>
              <a:rPr lang="it-IT" sz="1600" dirty="0" err="1"/>
              <a:t>instance</a:t>
            </a:r>
            <a:r>
              <a:rPr lang="it-IT" sz="1600" dirty="0"/>
              <a:t>, </a:t>
            </a:r>
            <a:r>
              <a:rPr lang="it-IT" sz="1600" dirty="0" err="1"/>
              <a:t>there</a:t>
            </a:r>
            <a:r>
              <a:rPr lang="it-IT" sz="1600" dirty="0"/>
              <a:t> are libraries </a:t>
            </a:r>
            <a:r>
              <a:rPr lang="it-IT" sz="1600" dirty="0" err="1"/>
              <a:t>whose</a:t>
            </a:r>
            <a:r>
              <a:rPr lang="it-IT" sz="1600" dirty="0"/>
              <a:t> </a:t>
            </a:r>
            <a:r>
              <a:rPr lang="it-IT" sz="1600" dirty="0" err="1"/>
              <a:t>methods</a:t>
            </a:r>
            <a:r>
              <a:rPr lang="it-IT" sz="1600" dirty="0"/>
              <a:t> </a:t>
            </a:r>
            <a:r>
              <a:rPr lang="it-IT" sz="1600" dirty="0" err="1"/>
              <a:t>throw</a:t>
            </a:r>
            <a:r>
              <a:rPr lang="it-IT" sz="1600" dirty="0"/>
              <a:t> </a:t>
            </a:r>
            <a:r>
              <a:rPr lang="it-IT" sz="1600" dirty="0" err="1"/>
              <a:t>exceptions</a:t>
            </a:r>
            <a:endParaRPr lang="it-IT" sz="1600" dirty="0"/>
          </a:p>
        </p:txBody>
      </p:sp>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sz="2800" dirty="0" err="1"/>
              <a:t>Suppressing</a:t>
            </a:r>
            <a:r>
              <a:rPr lang="it-IT" sz="2800" dirty="0"/>
              <a:t> a Rule</a:t>
            </a:r>
          </a:p>
        </p:txBody>
      </p:sp>
    </p:spTree>
    <p:extLst>
      <p:ext uri="{BB962C8B-B14F-4D97-AF65-F5344CB8AC3E}">
        <p14:creationId xmlns:p14="http://schemas.microsoft.com/office/powerpoint/2010/main" val="1878576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5D982303-CA9B-44AC-AC22-91ACBC4CEBC5}"/>
              </a:ext>
            </a:extLst>
          </p:cNvPr>
          <p:cNvSpPr>
            <a:spLocks noGrp="1"/>
          </p:cNvSpPr>
          <p:nvPr>
            <p:ph type="body" sz="quarter" idx="10"/>
          </p:nvPr>
        </p:nvSpPr>
        <p:spPr>
          <a:xfrm>
            <a:off x="107950" y="836613"/>
            <a:ext cx="8964613" cy="5328691"/>
          </a:xfrm>
        </p:spPr>
        <p:txBody>
          <a:bodyPr>
            <a:normAutofit/>
          </a:bodyPr>
          <a:lstStyle/>
          <a:p>
            <a:pPr algn="just">
              <a:lnSpc>
                <a:spcPct val="115000"/>
              </a:lnSpc>
              <a:spcAft>
                <a:spcPts val="1000"/>
              </a:spcAft>
            </a:pPr>
            <a:r>
              <a:rPr lang="en-US" sz="1600" dirty="0" err="1"/>
              <a:t>SonarSource</a:t>
            </a:r>
            <a:r>
              <a:rPr lang="en-US" sz="1600" dirty="0"/>
              <a:t> </a:t>
            </a:r>
            <a:r>
              <a:rPr lang="en-US" sz="1600" dirty="0" err="1"/>
              <a:t>povided</a:t>
            </a:r>
            <a:r>
              <a:rPr lang="en-US" sz="1600" dirty="0"/>
              <a:t> the </a:t>
            </a:r>
            <a:r>
              <a:rPr lang="en-US" sz="1600" dirty="0" err="1"/>
              <a:t>SonarLint</a:t>
            </a:r>
            <a:r>
              <a:rPr lang="en-US" sz="1600" dirty="0"/>
              <a:t> IDE extension that helps to detect and fix quality issues in the code</a:t>
            </a:r>
          </a:p>
          <a:p>
            <a:pPr algn="just">
              <a:lnSpc>
                <a:spcPct val="115000"/>
              </a:lnSpc>
              <a:spcAft>
                <a:spcPts val="1000"/>
              </a:spcAft>
            </a:pPr>
            <a:r>
              <a:rPr lang="en-US" sz="1600" dirty="0"/>
              <a:t>Like a spell checker, </a:t>
            </a:r>
            <a:r>
              <a:rPr lang="en-US" sz="1600" dirty="0" err="1"/>
              <a:t>SonarLint</a:t>
            </a:r>
            <a:r>
              <a:rPr lang="en-US" sz="1600" dirty="0"/>
              <a:t> squiggles flaws so that they can be fixed before committing code. This plugin is available for: Eclipse, IntelliJ, Visual Studio, VS code. </a:t>
            </a:r>
            <a:r>
              <a:rPr lang="en-US" sz="1600" dirty="0" err="1"/>
              <a:t>SonarLint</a:t>
            </a:r>
            <a:r>
              <a:rPr lang="en-US" sz="1600" dirty="0"/>
              <a:t> is able to </a:t>
            </a:r>
            <a:r>
              <a:rPr lang="en-US" sz="1600" dirty="0" err="1"/>
              <a:t>analyse</a:t>
            </a:r>
            <a:r>
              <a:rPr lang="en-US" sz="1600" dirty="0"/>
              <a:t> the code while the developer is writing it and block the commit activity if some violation is detected</a:t>
            </a:r>
          </a:p>
          <a:p>
            <a:pPr algn="just">
              <a:lnSpc>
                <a:spcPct val="115000"/>
              </a:lnSpc>
              <a:spcAft>
                <a:spcPts val="1000"/>
              </a:spcAft>
            </a:pPr>
            <a:r>
              <a:rPr lang="en-US" sz="1600" dirty="0"/>
              <a:t>The following image refers to the </a:t>
            </a:r>
            <a:r>
              <a:rPr lang="en-US" sz="1600" dirty="0" err="1"/>
              <a:t>SonarLint</a:t>
            </a:r>
            <a:r>
              <a:rPr lang="en-US" sz="1600" dirty="0"/>
              <a:t> plugin for IntelliJ</a:t>
            </a:r>
          </a:p>
        </p:txBody>
      </p:sp>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sz="2800" dirty="0"/>
              <a:t>The </a:t>
            </a:r>
            <a:r>
              <a:rPr lang="it-IT" sz="2800" dirty="0" err="1"/>
              <a:t>SonarLint</a:t>
            </a:r>
            <a:r>
              <a:rPr lang="it-IT" sz="2800" dirty="0"/>
              <a:t> IDE Plugin</a:t>
            </a:r>
          </a:p>
        </p:txBody>
      </p:sp>
      <p:pic>
        <p:nvPicPr>
          <p:cNvPr id="6" name="Immagine 5">
            <a:extLst>
              <a:ext uri="{FF2B5EF4-FFF2-40B4-BE49-F238E27FC236}">
                <a16:creationId xmlns="" xmlns:a16="http://schemas.microsoft.com/office/drawing/2014/main" id="{B851311F-52CD-4511-86B0-A55CDCE66B7C}"/>
              </a:ext>
            </a:extLst>
          </p:cNvPr>
          <p:cNvPicPr/>
          <p:nvPr/>
        </p:nvPicPr>
        <p:blipFill>
          <a:blip r:embed="rId3">
            <a:extLst>
              <a:ext uri="{28A0092B-C50C-407E-A947-70E740481C1C}">
                <a14:useLocalDpi xmlns:a14="http://schemas.microsoft.com/office/drawing/2010/main" val="0"/>
              </a:ext>
            </a:extLst>
          </a:blip>
          <a:stretch>
            <a:fillRect/>
          </a:stretch>
        </p:blipFill>
        <p:spPr>
          <a:xfrm>
            <a:off x="395536" y="3573016"/>
            <a:ext cx="8424936" cy="2376363"/>
          </a:xfrm>
          <a:prstGeom prst="rect">
            <a:avLst/>
          </a:prstGeom>
        </p:spPr>
      </p:pic>
    </p:spTree>
    <p:extLst>
      <p:ext uri="{BB962C8B-B14F-4D97-AF65-F5344CB8AC3E}">
        <p14:creationId xmlns:p14="http://schemas.microsoft.com/office/powerpoint/2010/main" val="403906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33CBF8B-7FE6-4427-8C77-30B34B744623}"/>
              </a:ext>
            </a:extLst>
          </p:cNvPr>
          <p:cNvSpPr>
            <a:spLocks noGrp="1"/>
          </p:cNvSpPr>
          <p:nvPr>
            <p:ph type="title"/>
          </p:nvPr>
        </p:nvSpPr>
        <p:spPr/>
        <p:txBody>
          <a:bodyPr/>
          <a:lstStyle/>
          <a:p>
            <a:r>
              <a:rPr lang="en-US" sz="2800" dirty="0"/>
              <a:t>Is SonarQube suitable?</a:t>
            </a:r>
          </a:p>
        </p:txBody>
      </p:sp>
      <p:sp>
        <p:nvSpPr>
          <p:cNvPr id="3" name="Segnaposto testo 2">
            <a:extLst>
              <a:ext uri="{FF2B5EF4-FFF2-40B4-BE49-F238E27FC236}">
                <a16:creationId xmlns="" xmlns:a16="http://schemas.microsoft.com/office/drawing/2014/main" id="{5530F290-2D96-4FF6-8BB2-E4F67A86B825}"/>
              </a:ext>
            </a:extLst>
          </p:cNvPr>
          <p:cNvSpPr>
            <a:spLocks noGrp="1"/>
          </p:cNvSpPr>
          <p:nvPr>
            <p:ph type="body" sz="quarter" idx="10"/>
          </p:nvPr>
        </p:nvSpPr>
        <p:spPr/>
        <p:txBody>
          <a:bodyPr>
            <a:normAutofit fontScale="92500" lnSpcReduction="10000"/>
          </a:bodyPr>
          <a:lstStyle/>
          <a:p>
            <a:r>
              <a:rPr lang="en-US" dirty="0"/>
              <a:t>Main </a:t>
            </a:r>
            <a:r>
              <a:rPr lang="en-US" dirty="0" smtClean="0"/>
              <a:t>issue:</a:t>
            </a:r>
            <a:endParaRPr lang="en-US" dirty="0"/>
          </a:p>
          <a:p>
            <a:pPr lvl="1"/>
            <a:r>
              <a:rPr lang="en-US" dirty="0"/>
              <a:t>Only 9 rules </a:t>
            </a:r>
            <a:r>
              <a:rPr lang="en-US" dirty="0" smtClean="0"/>
              <a:t>of MISRA C 2012 supported</a:t>
            </a:r>
            <a:endParaRPr lang="en-US" dirty="0"/>
          </a:p>
          <a:p>
            <a:r>
              <a:rPr lang="en-US" dirty="0"/>
              <a:t>What to do?</a:t>
            </a:r>
          </a:p>
          <a:p>
            <a:pPr marL="971550" lvl="1" indent="-514350">
              <a:buFont typeface="+mj-lt"/>
              <a:buAutoNum type="arabicPeriod"/>
            </a:pPr>
            <a:r>
              <a:rPr lang="en-US" dirty="0" smtClean="0"/>
              <a:t>extend </a:t>
            </a:r>
            <a:r>
              <a:rPr lang="en-US" dirty="0"/>
              <a:t>SonarQube checker (</a:t>
            </a:r>
            <a:r>
              <a:rPr lang="en-US" dirty="0" smtClean="0"/>
              <a:t>maybe </a:t>
            </a:r>
            <a:r>
              <a:rPr lang="en-US" dirty="0"/>
              <a:t>not applicable)</a:t>
            </a:r>
          </a:p>
          <a:p>
            <a:pPr marL="971550" lvl="1" indent="-514350">
              <a:buFont typeface="+mj-lt"/>
              <a:buAutoNum type="arabicPeriod"/>
            </a:pPr>
            <a:r>
              <a:rPr lang="en-US" dirty="0" smtClean="0"/>
              <a:t>search for </a:t>
            </a:r>
            <a:r>
              <a:rPr lang="en-US" dirty="0"/>
              <a:t>alternatives supporting </a:t>
            </a:r>
            <a:r>
              <a:rPr lang="en-US" dirty="0" smtClean="0"/>
              <a:t>server-side pre-commit </a:t>
            </a:r>
            <a:r>
              <a:rPr lang="en-US" dirty="0"/>
              <a:t>checks</a:t>
            </a:r>
          </a:p>
          <a:p>
            <a:pPr lvl="1"/>
            <a:endParaRPr lang="en-US" dirty="0"/>
          </a:p>
          <a:p>
            <a:r>
              <a:rPr lang="en-US" dirty="0" smtClean="0"/>
              <a:t>In </a:t>
            </a:r>
            <a:r>
              <a:rPr lang="en-US" dirty="0"/>
              <a:t>the following </a:t>
            </a:r>
            <a:r>
              <a:rPr lang="en-US" dirty="0" smtClean="0"/>
              <a:t>slides, </a:t>
            </a:r>
            <a:r>
              <a:rPr lang="en-US" dirty="0"/>
              <a:t>some </a:t>
            </a:r>
            <a:r>
              <a:rPr lang="en-US" dirty="0" smtClean="0"/>
              <a:t>alternatives:</a:t>
            </a:r>
            <a:endParaRPr lang="en-US" dirty="0"/>
          </a:p>
          <a:p>
            <a:pPr lvl="1"/>
            <a:r>
              <a:rPr lang="en-US" dirty="0" smtClean="0"/>
              <a:t>Support </a:t>
            </a:r>
            <a:r>
              <a:rPr lang="en-US" dirty="0"/>
              <a:t>to </a:t>
            </a:r>
            <a:r>
              <a:rPr lang="en-US" dirty="0" smtClean="0"/>
              <a:t>pre-commit </a:t>
            </a:r>
            <a:r>
              <a:rPr lang="en-US" dirty="0"/>
              <a:t>checks needs to be </a:t>
            </a:r>
            <a:r>
              <a:rPr lang="en-US" dirty="0" smtClean="0"/>
              <a:t>investigated</a:t>
            </a:r>
            <a:endParaRPr lang="en-US" dirty="0"/>
          </a:p>
          <a:p>
            <a:pPr lvl="1"/>
            <a:endParaRPr lang="en-US" dirty="0"/>
          </a:p>
        </p:txBody>
      </p:sp>
    </p:spTree>
    <p:extLst>
      <p:ext uri="{BB962C8B-B14F-4D97-AF65-F5344CB8AC3E}">
        <p14:creationId xmlns:p14="http://schemas.microsoft.com/office/powerpoint/2010/main" val="95774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5D982303-CA9B-44AC-AC22-91ACBC4CEBC5}"/>
              </a:ext>
            </a:extLst>
          </p:cNvPr>
          <p:cNvSpPr>
            <a:spLocks noGrp="1"/>
          </p:cNvSpPr>
          <p:nvPr>
            <p:ph type="body" sz="quarter" idx="10"/>
          </p:nvPr>
        </p:nvSpPr>
        <p:spPr>
          <a:xfrm>
            <a:off x="107951" y="836613"/>
            <a:ext cx="8712522" cy="1584275"/>
          </a:xfrm>
        </p:spPr>
        <p:txBody>
          <a:bodyPr>
            <a:normAutofit fontScale="85000" lnSpcReduction="10000"/>
          </a:bodyPr>
          <a:lstStyle/>
          <a:p>
            <a:pPr algn="just">
              <a:lnSpc>
                <a:spcPct val="115000"/>
              </a:lnSpc>
              <a:spcAft>
                <a:spcPts val="1000"/>
              </a:spcAft>
            </a:pPr>
            <a:r>
              <a:rPr lang="en-US" sz="2000" dirty="0"/>
              <a:t>The following Table lists a set of free tools for C/C++ code checking. Most of them are able to perform MISRA rules checking but only a few of them, such as </a:t>
            </a:r>
            <a:r>
              <a:rPr lang="en-US" sz="2000" dirty="0" err="1"/>
              <a:t>CppCheck</a:t>
            </a:r>
            <a:r>
              <a:rPr lang="en-US" sz="2000" dirty="0"/>
              <a:t>, allows the developer to do this for free. Actually, even if these tools are classified as free, they claim a separate fee for enabling features including the MISRA checking rules ability.</a:t>
            </a:r>
          </a:p>
        </p:txBody>
      </p:sp>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sz="2800" dirty="0" err="1"/>
              <a:t>Alternatives</a:t>
            </a:r>
            <a:r>
              <a:rPr lang="it-IT" sz="2800" dirty="0"/>
              <a:t> to </a:t>
            </a:r>
            <a:r>
              <a:rPr lang="it-IT" sz="2800" dirty="0" err="1"/>
              <a:t>SonarQube</a:t>
            </a:r>
            <a:r>
              <a:rPr lang="it-IT" sz="2800" dirty="0"/>
              <a:t> 1/2</a:t>
            </a:r>
          </a:p>
        </p:txBody>
      </p:sp>
      <p:graphicFrame>
        <p:nvGraphicFramePr>
          <p:cNvPr id="5" name="Tabella 4">
            <a:extLst>
              <a:ext uri="{FF2B5EF4-FFF2-40B4-BE49-F238E27FC236}">
                <a16:creationId xmlns="" xmlns:a16="http://schemas.microsoft.com/office/drawing/2014/main" id="{8F7348E9-FFAB-4FF2-945D-83B72014CF0C}"/>
              </a:ext>
            </a:extLst>
          </p:cNvPr>
          <p:cNvGraphicFramePr>
            <a:graphicFrameLocks noGrp="1"/>
          </p:cNvGraphicFramePr>
          <p:nvPr>
            <p:extLst>
              <p:ext uri="{D42A27DB-BD31-4B8C-83A1-F6EECF244321}">
                <p14:modId xmlns:p14="http://schemas.microsoft.com/office/powerpoint/2010/main" val="864800736"/>
              </p:ext>
            </p:extLst>
          </p:nvPr>
        </p:nvGraphicFramePr>
        <p:xfrm>
          <a:off x="457200" y="2415494"/>
          <a:ext cx="8229601" cy="3461778"/>
        </p:xfrm>
        <a:graphic>
          <a:graphicData uri="http://schemas.openxmlformats.org/drawingml/2006/table">
            <a:tbl>
              <a:tblPr firstRow="1" firstCol="1" bandRow="1">
                <a:tableStyleId>{5C22544A-7EE6-4342-B048-85BDC9FD1C3A}</a:tableStyleId>
              </a:tblPr>
              <a:tblGrid>
                <a:gridCol w="590585">
                  <a:extLst>
                    <a:ext uri="{9D8B030D-6E8A-4147-A177-3AD203B41FA5}">
                      <a16:colId xmlns="" xmlns:a16="http://schemas.microsoft.com/office/drawing/2014/main" val="1895951389"/>
                    </a:ext>
                  </a:extLst>
                </a:gridCol>
                <a:gridCol w="719775">
                  <a:extLst>
                    <a:ext uri="{9D8B030D-6E8A-4147-A177-3AD203B41FA5}">
                      <a16:colId xmlns="" xmlns:a16="http://schemas.microsoft.com/office/drawing/2014/main" val="372479834"/>
                    </a:ext>
                  </a:extLst>
                </a:gridCol>
                <a:gridCol w="1868336">
                  <a:extLst>
                    <a:ext uri="{9D8B030D-6E8A-4147-A177-3AD203B41FA5}">
                      <a16:colId xmlns="" xmlns:a16="http://schemas.microsoft.com/office/drawing/2014/main" val="2195856454"/>
                    </a:ext>
                  </a:extLst>
                </a:gridCol>
                <a:gridCol w="720080">
                  <a:extLst>
                    <a:ext uri="{9D8B030D-6E8A-4147-A177-3AD203B41FA5}">
                      <a16:colId xmlns="" xmlns:a16="http://schemas.microsoft.com/office/drawing/2014/main" val="1296909507"/>
                    </a:ext>
                  </a:extLst>
                </a:gridCol>
                <a:gridCol w="1008112">
                  <a:extLst>
                    <a:ext uri="{9D8B030D-6E8A-4147-A177-3AD203B41FA5}">
                      <a16:colId xmlns="" xmlns:a16="http://schemas.microsoft.com/office/drawing/2014/main" val="3924328003"/>
                    </a:ext>
                  </a:extLst>
                </a:gridCol>
                <a:gridCol w="936104">
                  <a:extLst>
                    <a:ext uri="{9D8B030D-6E8A-4147-A177-3AD203B41FA5}">
                      <a16:colId xmlns="" xmlns:a16="http://schemas.microsoft.com/office/drawing/2014/main" val="1363569102"/>
                    </a:ext>
                  </a:extLst>
                </a:gridCol>
                <a:gridCol w="720080">
                  <a:extLst>
                    <a:ext uri="{9D8B030D-6E8A-4147-A177-3AD203B41FA5}">
                      <a16:colId xmlns="" xmlns:a16="http://schemas.microsoft.com/office/drawing/2014/main" val="3037389579"/>
                    </a:ext>
                  </a:extLst>
                </a:gridCol>
                <a:gridCol w="648072">
                  <a:extLst>
                    <a:ext uri="{9D8B030D-6E8A-4147-A177-3AD203B41FA5}">
                      <a16:colId xmlns="" xmlns:a16="http://schemas.microsoft.com/office/drawing/2014/main" val="4136655083"/>
                    </a:ext>
                  </a:extLst>
                </a:gridCol>
                <a:gridCol w="1018457">
                  <a:extLst>
                    <a:ext uri="{9D8B030D-6E8A-4147-A177-3AD203B41FA5}">
                      <a16:colId xmlns="" xmlns:a16="http://schemas.microsoft.com/office/drawing/2014/main" val="562365023"/>
                    </a:ext>
                  </a:extLst>
                </a:gridCol>
              </a:tblGrid>
              <a:tr h="286962">
                <a:tc>
                  <a:txBody>
                    <a:bodyPr/>
                    <a:lstStyle/>
                    <a:p>
                      <a:pPr algn="ctr" rtl="0" fontAlgn="ctr"/>
                      <a:r>
                        <a:rPr lang="it-IT" sz="800" u="none" strike="noStrike" dirty="0">
                          <a:effectLst/>
                        </a:rPr>
                        <a:t>Tool </a:t>
                      </a:r>
                      <a:endParaRPr lang="it-IT" sz="800" b="1" i="0" u="none" strike="noStrike" dirty="0">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800" u="none" strike="noStrike">
                          <a:effectLst/>
                        </a:rPr>
                        <a:t>Latest release </a:t>
                      </a:r>
                      <a:endParaRPr lang="it-IT" sz="80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800" u="none" strike="noStrike">
                          <a:effectLst/>
                        </a:rPr>
                        <a:t>Description </a:t>
                      </a:r>
                      <a:endParaRPr lang="it-IT" sz="80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800" u="none" strike="noStrike">
                          <a:effectLst/>
                        </a:rPr>
                        <a:t>License</a:t>
                      </a:r>
                      <a:endParaRPr lang="it-IT" sz="80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800" u="none" strike="noStrike">
                          <a:effectLst/>
                        </a:rPr>
                        <a:t>Link</a:t>
                      </a:r>
                      <a:endParaRPr lang="it-IT" sz="80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800" u="none" strike="noStrike">
                          <a:effectLst/>
                        </a:rPr>
                        <a:t>MISRA Checking</a:t>
                      </a:r>
                      <a:endParaRPr lang="it-IT" sz="80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800" u="none" strike="noStrike">
                          <a:effectLst/>
                        </a:rPr>
                        <a:t>MISRA Check Language</a:t>
                      </a:r>
                      <a:endParaRPr lang="it-IT" sz="80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800" u="none" strike="noStrike" dirty="0" err="1">
                          <a:effectLst/>
                        </a:rPr>
                        <a:t>Additional</a:t>
                      </a:r>
                      <a:r>
                        <a:rPr lang="it-IT" sz="800" u="none" strike="noStrike" dirty="0">
                          <a:effectLst/>
                        </a:rPr>
                        <a:t> payment</a:t>
                      </a:r>
                      <a:endParaRPr lang="it-IT" sz="800" b="1" i="0" u="none" strike="noStrike" dirty="0">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800" u="none" strike="noStrike" dirty="0">
                          <a:effectLst/>
                        </a:rPr>
                        <a:t>Note</a:t>
                      </a:r>
                      <a:endParaRPr lang="it-IT" sz="800" b="1" i="0" u="none" strike="noStrike" dirty="0">
                        <a:solidFill>
                          <a:srgbClr val="FFFFFF"/>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1484914260"/>
                  </a:ext>
                </a:extLst>
              </a:tr>
              <a:tr h="961574">
                <a:tc>
                  <a:txBody>
                    <a:bodyPr/>
                    <a:lstStyle/>
                    <a:p>
                      <a:pPr algn="ctr" rtl="0" fontAlgn="ctr"/>
                      <a:r>
                        <a:rPr lang="it-IT" sz="900" u="none" strike="noStrike">
                          <a:effectLst/>
                        </a:rPr>
                        <a:t>CodeCheck</a:t>
                      </a:r>
                      <a:endParaRPr lang="it-IT" sz="900" b="1" i="0" u="none" strike="noStrike">
                        <a:solidFill>
                          <a:srgbClr val="FFFFFF"/>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15.0</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dirty="0" err="1">
                          <a:solidFill>
                            <a:schemeClr val="tx1"/>
                          </a:solidFill>
                          <a:effectLst/>
                        </a:rPr>
                        <a:t>CodeCheck</a:t>
                      </a:r>
                      <a:r>
                        <a:rPr lang="en-US" sz="900" u="none" strike="noStrike" dirty="0">
                          <a:solidFill>
                            <a:schemeClr val="tx1"/>
                          </a:solidFill>
                          <a:effectLst/>
                        </a:rPr>
                        <a:t>  is a programmable tool for checking all C and C++ source code on a file or project basis. </a:t>
                      </a:r>
                      <a:r>
                        <a:rPr lang="en-US" sz="900" u="none" strike="noStrike" dirty="0" err="1">
                          <a:solidFill>
                            <a:schemeClr val="tx1"/>
                          </a:solidFill>
                          <a:effectLst/>
                        </a:rPr>
                        <a:t>CodeCheck</a:t>
                      </a:r>
                      <a:r>
                        <a:rPr lang="en-US" sz="900" u="none" strike="noStrike" dirty="0">
                          <a:solidFill>
                            <a:schemeClr val="tx1"/>
                          </a:solidFill>
                          <a:effectLst/>
                        </a:rPr>
                        <a:t> is input compatible with all variants of Standard K&amp;R C, Standard ANSI-C/C++,  and all C and C++ compiler vendors. We support GCC-GNU Open Source C/C++ compilers.</a:t>
                      </a:r>
                      <a:endParaRPr lang="en-US"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b="0" i="0" u="none" strike="noStrike" dirty="0">
                          <a:solidFill>
                            <a:schemeClr val="tx1"/>
                          </a:solidFill>
                          <a:effectLst/>
                          <a:latin typeface="Calibri" panose="020F0502020204030204" pitchFamily="34" charset="0"/>
                        </a:rPr>
                        <a:t>Free (</a:t>
                      </a:r>
                      <a:r>
                        <a:rPr lang="it-IT" sz="900" b="0" i="0" u="none" strike="noStrike" dirty="0" err="1">
                          <a:solidFill>
                            <a:schemeClr val="tx1"/>
                          </a:solidFill>
                          <a:effectLst/>
                          <a:latin typeface="Calibri" panose="020F0502020204030204" pitchFamily="34" charset="0"/>
                        </a:rPr>
                        <a:t>not</a:t>
                      </a:r>
                      <a:r>
                        <a:rPr lang="it-IT" sz="900" b="0" i="0" u="none" strike="noStrike" dirty="0">
                          <a:solidFill>
                            <a:schemeClr val="tx1"/>
                          </a:solidFill>
                          <a:effectLst/>
                          <a:latin typeface="Calibri" panose="020F0502020204030204" pitchFamily="34" charset="0"/>
                        </a:rPr>
                        <a:t> </a:t>
                      </a:r>
                      <a:r>
                        <a:rPr lang="it-IT" sz="900" b="0" i="0" u="none" strike="noStrike" dirty="0" err="1">
                          <a:solidFill>
                            <a:schemeClr val="tx1"/>
                          </a:solidFill>
                          <a:effectLst/>
                          <a:latin typeface="Calibri" panose="020F0502020204030204" pitchFamily="34" charset="0"/>
                        </a:rPr>
                        <a:t>found</a:t>
                      </a:r>
                      <a:r>
                        <a:rPr lang="it-IT" sz="900" b="0" i="0" u="none" strike="noStrike" dirty="0">
                          <a:solidFill>
                            <a:schemeClr val="tx1"/>
                          </a:solidFill>
                          <a:effectLst/>
                          <a:latin typeface="Calibri" panose="020F0502020204030204" pitchFamily="34" charset="0"/>
                        </a:rPr>
                        <a:t> the </a:t>
                      </a:r>
                      <a:r>
                        <a:rPr lang="it-IT" sz="900" b="0" i="0" u="none" strike="noStrike" dirty="0" err="1">
                          <a:solidFill>
                            <a:schemeClr val="tx1"/>
                          </a:solidFill>
                          <a:effectLst/>
                          <a:latin typeface="Calibri" panose="020F0502020204030204" pitchFamily="34" charset="0"/>
                        </a:rPr>
                        <a:t>specific</a:t>
                      </a:r>
                      <a:r>
                        <a:rPr lang="it-IT" sz="900" b="0" i="0" u="none" strike="noStrike" dirty="0">
                          <a:solidFill>
                            <a:schemeClr val="tx1"/>
                          </a:solidFill>
                          <a:effectLst/>
                          <a:latin typeface="Calibri" panose="020F0502020204030204" pitchFamily="34" charset="0"/>
                        </a:rPr>
                        <a:t> </a:t>
                      </a:r>
                      <a:r>
                        <a:rPr lang="it-IT" sz="900" b="0" i="0" u="none" strike="noStrike" dirty="0" err="1">
                          <a:solidFill>
                            <a:schemeClr val="tx1"/>
                          </a:solidFill>
                          <a:effectLst/>
                          <a:latin typeface="Calibri" panose="020F0502020204030204" pitchFamily="34" charset="0"/>
                        </a:rPr>
                        <a:t>type</a:t>
                      </a:r>
                      <a:r>
                        <a:rPr lang="it-IT" sz="900" b="0" i="0" u="none" strike="noStrike" dirty="0">
                          <a:solidFill>
                            <a:schemeClr val="tx1"/>
                          </a:solidFill>
                          <a:effectLst/>
                          <a:latin typeface="Calibri" panose="020F0502020204030204" pitchFamily="34" charset="0"/>
                        </a:rPr>
                        <a:t>)</a:t>
                      </a:r>
                    </a:p>
                  </a:txBody>
                  <a:tcPr marL="5034" marR="5034" marT="5034" marB="0" anchor="ctr"/>
                </a:tc>
                <a:tc>
                  <a:txBody>
                    <a:bodyPr/>
                    <a:lstStyle/>
                    <a:p>
                      <a:pPr algn="l" rtl="0" fontAlgn="ctr"/>
                      <a:r>
                        <a:rPr lang="it-IT" sz="900" u="none" strike="noStrike" dirty="0">
                          <a:solidFill>
                            <a:schemeClr val="tx1"/>
                          </a:solidFill>
                          <a:effectLst/>
                          <a:hlinkClick r:id="rId3">
                            <a:extLst>
                              <a:ext uri="{A12FA001-AC4F-418D-AE19-62706E023703}">
                                <ahyp:hlinkClr xmlns="" xmlns:ahyp="http://schemas.microsoft.com/office/drawing/2018/hyperlinkcolor" val="tx"/>
                              </a:ext>
                            </a:extLst>
                          </a:hlinkClick>
                        </a:rPr>
                        <a:t>https://www.abxsoft.com/misra/misra-index.html</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MISRA 2004</a:t>
                      </a:r>
                      <a:br>
                        <a:rPr lang="it-IT" sz="900" u="none" strike="noStrike" dirty="0">
                          <a:solidFill>
                            <a:schemeClr val="tx1"/>
                          </a:solidFill>
                          <a:effectLst/>
                        </a:rPr>
                      </a:br>
                      <a:r>
                        <a:rPr lang="it-IT" sz="900" u="none" strike="noStrike" dirty="0">
                          <a:solidFill>
                            <a:schemeClr val="tx1"/>
                          </a:solidFill>
                          <a:effectLst/>
                        </a:rPr>
                        <a:t>MISRA 1998</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C / C++</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NO</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 </a:t>
                      </a:r>
                      <a:endParaRPr lang="it-IT" sz="900" b="0" i="0" u="none" strike="noStrike" dirty="0">
                        <a:solidFill>
                          <a:schemeClr val="tx1"/>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2063390823"/>
                  </a:ext>
                </a:extLst>
              </a:tr>
              <a:tr h="432960">
                <a:tc>
                  <a:txBody>
                    <a:bodyPr/>
                    <a:lstStyle/>
                    <a:p>
                      <a:pPr algn="ctr" rtl="0" fontAlgn="ctr"/>
                      <a:r>
                        <a:rPr lang="it-IT" sz="900" u="none" strike="noStrike">
                          <a:effectLst/>
                        </a:rPr>
                        <a:t>BLAST </a:t>
                      </a:r>
                      <a:endParaRPr lang="it-IT" sz="900" b="1" i="0" u="none" strike="noStrike">
                        <a:solidFill>
                          <a:srgbClr val="FFFFFF"/>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2.7.2 </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dirty="0">
                          <a:solidFill>
                            <a:schemeClr val="tx1"/>
                          </a:solidFill>
                          <a:effectLst/>
                        </a:rPr>
                        <a:t>An open-source software model checker for C programs based on lazy abstraction (follow-on project is </a:t>
                      </a:r>
                      <a:r>
                        <a:rPr lang="en-US" sz="900" u="none" strike="noStrike" dirty="0" err="1">
                          <a:solidFill>
                            <a:schemeClr val="tx1"/>
                          </a:solidFill>
                          <a:effectLst/>
                        </a:rPr>
                        <a:t>CPAchecker</a:t>
                      </a:r>
                      <a:r>
                        <a:rPr lang="en-US" sz="900" u="none" strike="noStrike" dirty="0">
                          <a:solidFill>
                            <a:schemeClr val="tx1"/>
                          </a:solidFill>
                          <a:effectLst/>
                        </a:rPr>
                        <a:t>). </a:t>
                      </a:r>
                      <a:endParaRPr lang="en-US"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hlinkClick r:id="rId4">
                            <a:extLst>
                              <a:ext uri="{A12FA001-AC4F-418D-AE19-62706E023703}">
                                <ahyp:hlinkClr xmlns="" xmlns:ahyp="http://schemas.microsoft.com/office/drawing/2018/hyperlinkcolor" val="tx"/>
                              </a:ext>
                            </a:extLst>
                          </a:hlinkClick>
                        </a:rPr>
                        <a:t>Apache License, Version 2.0</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https://forge.ispras.ru/projects/blast</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Not Supported</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N.A.</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N.A.</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N.A.</a:t>
                      </a:r>
                      <a:endParaRPr lang="it-IT" sz="900" b="0" i="0" u="none" strike="noStrike">
                        <a:solidFill>
                          <a:schemeClr val="tx1"/>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4001081540"/>
                  </a:ext>
                </a:extLst>
              </a:tr>
              <a:tr h="216480">
                <a:tc>
                  <a:txBody>
                    <a:bodyPr/>
                    <a:lstStyle/>
                    <a:p>
                      <a:pPr algn="ctr" rtl="0" fontAlgn="ctr"/>
                      <a:r>
                        <a:rPr lang="it-IT" sz="900" u="none" strike="noStrike">
                          <a:effectLst/>
                        </a:rPr>
                        <a:t>Clang </a:t>
                      </a:r>
                      <a:endParaRPr lang="it-IT" sz="900" b="1" i="0" u="none" strike="noStrike">
                        <a:solidFill>
                          <a:srgbClr val="FFFFFF"/>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10.0.0 </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a:solidFill>
                            <a:schemeClr val="tx1"/>
                          </a:solidFill>
                          <a:effectLst/>
                        </a:rPr>
                        <a:t>An open-source compiler that includes a static analyzer. </a:t>
                      </a:r>
                      <a:endParaRPr lang="en-US"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UIUC (BSD-style)</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https://clang.llvm.org/</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MISRA 2008</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C / C++</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NO</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hlinkClick r:id="rId5">
                            <a:extLst>
                              <a:ext uri="{A12FA001-AC4F-418D-AE19-62706E023703}">
                                <ahyp:hlinkClr xmlns="" xmlns:ahyp="http://schemas.microsoft.com/office/drawing/2018/hyperlinkcolor" val="tx"/>
                              </a:ext>
                            </a:extLst>
                          </a:hlinkClick>
                        </a:rPr>
                        <a:t>https://github.com/rettichschnidi/clang-misracpp2008</a:t>
                      </a:r>
                      <a:endParaRPr lang="it-IT" sz="900" b="0" i="0" u="none" strike="noStrike">
                        <a:solidFill>
                          <a:schemeClr val="tx1"/>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2190966440"/>
                  </a:ext>
                </a:extLst>
              </a:tr>
              <a:tr h="639371">
                <a:tc>
                  <a:txBody>
                    <a:bodyPr/>
                    <a:lstStyle/>
                    <a:p>
                      <a:pPr algn="ctr" rtl="0" fontAlgn="ctr"/>
                      <a:r>
                        <a:rPr lang="it-IT" sz="900" u="none" strike="noStrike">
                          <a:effectLst/>
                        </a:rPr>
                        <a:t>Coccinelle </a:t>
                      </a:r>
                      <a:endParaRPr lang="it-IT" sz="900" b="1" i="0" u="none" strike="noStrike">
                        <a:solidFill>
                          <a:srgbClr val="FFFFFF"/>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1.0.7 </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a:solidFill>
                            <a:schemeClr val="tx1"/>
                          </a:solidFill>
                          <a:effectLst/>
                        </a:rPr>
                        <a:t>An open-source source code pattern matching and transformation. </a:t>
                      </a:r>
                      <a:endParaRPr lang="en-US"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hlinkClick r:id="rId6">
                            <a:extLst>
                              <a:ext uri="{A12FA001-AC4F-418D-AE19-62706E023703}">
                                <ahyp:hlinkClr xmlns="" xmlns:ahyp="http://schemas.microsoft.com/office/drawing/2018/hyperlinkcolor" val="tx"/>
                              </a:ext>
                            </a:extLst>
                          </a:hlinkClick>
                        </a:rPr>
                        <a:t>GPLv2</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https://coccinelle.gitlabpages.inria.fr/website/</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dirty="0">
                          <a:solidFill>
                            <a:schemeClr val="tx1"/>
                          </a:solidFill>
                          <a:effectLst/>
                        </a:rPr>
                        <a:t>YES</a:t>
                      </a:r>
                      <a:br>
                        <a:rPr lang="en-US" sz="900" u="none" strike="noStrike" dirty="0">
                          <a:solidFill>
                            <a:schemeClr val="tx1"/>
                          </a:solidFill>
                          <a:effectLst/>
                        </a:rPr>
                      </a:br>
                      <a:r>
                        <a:rPr lang="en-US" sz="900" u="none" strike="noStrike" dirty="0">
                          <a:solidFill>
                            <a:schemeClr val="tx1"/>
                          </a:solidFill>
                          <a:effectLst/>
                        </a:rPr>
                        <a:t/>
                      </a:r>
                      <a:br>
                        <a:rPr lang="en-US" sz="900" u="none" strike="noStrike" dirty="0">
                          <a:solidFill>
                            <a:schemeClr val="tx1"/>
                          </a:solidFill>
                          <a:effectLst/>
                        </a:rPr>
                      </a:br>
                      <a:r>
                        <a:rPr lang="en-US" sz="900" u="none" strike="noStrike" dirty="0">
                          <a:solidFill>
                            <a:schemeClr val="tx1"/>
                          </a:solidFill>
                          <a:effectLst/>
                        </a:rPr>
                        <a:t>Not found the MISRA version supported and supported subset</a:t>
                      </a:r>
                      <a:endParaRPr lang="en-US"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C</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NO</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dirty="0">
                          <a:solidFill>
                            <a:schemeClr val="tx1"/>
                          </a:solidFill>
                          <a:effectLst/>
                        </a:rPr>
                        <a:t>Adaptation of </a:t>
                      </a:r>
                      <a:r>
                        <a:rPr lang="en-US" sz="900" u="none" strike="noStrike" dirty="0" err="1">
                          <a:solidFill>
                            <a:schemeClr val="tx1"/>
                          </a:solidFill>
                          <a:effectLst/>
                        </a:rPr>
                        <a:t>coccinelle</a:t>
                      </a:r>
                      <a:r>
                        <a:rPr lang="en-US" sz="900" u="none" strike="noStrike" dirty="0">
                          <a:solidFill>
                            <a:schemeClr val="tx1"/>
                          </a:solidFill>
                          <a:effectLst/>
                        </a:rPr>
                        <a:t> to MISRA started on 2014</a:t>
                      </a:r>
                      <a:br>
                        <a:rPr lang="en-US" sz="900" u="none" strike="noStrike" dirty="0">
                          <a:solidFill>
                            <a:schemeClr val="tx1"/>
                          </a:solidFill>
                          <a:effectLst/>
                        </a:rPr>
                      </a:br>
                      <a:r>
                        <a:rPr lang="en-US" sz="900" u="none" strike="noStrike" dirty="0">
                          <a:solidFill>
                            <a:schemeClr val="tx1"/>
                          </a:solidFill>
                          <a:effectLst/>
                        </a:rPr>
                        <a:t/>
                      </a:r>
                      <a:br>
                        <a:rPr lang="en-US" sz="900" u="none" strike="noStrike" dirty="0">
                          <a:solidFill>
                            <a:schemeClr val="tx1"/>
                          </a:solidFill>
                          <a:effectLst/>
                        </a:rPr>
                      </a:br>
                      <a:r>
                        <a:rPr lang="en-US" sz="900" u="none" strike="noStrike" dirty="0">
                          <a:solidFill>
                            <a:schemeClr val="tx1"/>
                          </a:solidFill>
                          <a:effectLst/>
                        </a:rPr>
                        <a:t>https://www.sciencedirect.com/science/article/pii/S0167642312002031</a:t>
                      </a:r>
                      <a:endParaRPr lang="en-US" sz="900" b="0" i="0" u="none" strike="noStrike" dirty="0">
                        <a:solidFill>
                          <a:schemeClr val="tx1"/>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2204730404"/>
                  </a:ext>
                </a:extLst>
              </a:tr>
            </a:tbl>
          </a:graphicData>
        </a:graphic>
      </p:graphicFrame>
    </p:spTree>
    <p:extLst>
      <p:ext uri="{BB962C8B-B14F-4D97-AF65-F5344CB8AC3E}">
        <p14:creationId xmlns:p14="http://schemas.microsoft.com/office/powerpoint/2010/main" val="346560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sz="2800" dirty="0" err="1"/>
              <a:t>Alternatives</a:t>
            </a:r>
            <a:r>
              <a:rPr lang="it-IT" sz="2800" dirty="0"/>
              <a:t> to </a:t>
            </a:r>
            <a:r>
              <a:rPr lang="it-IT" sz="2800" dirty="0" err="1"/>
              <a:t>SonarQube</a:t>
            </a:r>
            <a:r>
              <a:rPr lang="it-IT" sz="2800" dirty="0"/>
              <a:t> 2/2</a:t>
            </a:r>
          </a:p>
        </p:txBody>
      </p:sp>
      <p:graphicFrame>
        <p:nvGraphicFramePr>
          <p:cNvPr id="3" name="Tabella 2">
            <a:extLst>
              <a:ext uri="{FF2B5EF4-FFF2-40B4-BE49-F238E27FC236}">
                <a16:creationId xmlns="" xmlns:a16="http://schemas.microsoft.com/office/drawing/2014/main" id="{3000F483-D262-43B7-8E8E-3ED4B53A6386}"/>
              </a:ext>
            </a:extLst>
          </p:cNvPr>
          <p:cNvGraphicFramePr>
            <a:graphicFrameLocks noGrp="1"/>
          </p:cNvGraphicFramePr>
          <p:nvPr>
            <p:extLst>
              <p:ext uri="{D42A27DB-BD31-4B8C-83A1-F6EECF244321}">
                <p14:modId xmlns:p14="http://schemas.microsoft.com/office/powerpoint/2010/main" val="2526541468"/>
              </p:ext>
            </p:extLst>
          </p:nvPr>
        </p:nvGraphicFramePr>
        <p:xfrm>
          <a:off x="467544" y="1412776"/>
          <a:ext cx="8229601" cy="4195758"/>
        </p:xfrm>
        <a:graphic>
          <a:graphicData uri="http://schemas.openxmlformats.org/drawingml/2006/table">
            <a:tbl>
              <a:tblPr firstRow="1" firstCol="1" bandRow="1">
                <a:tableStyleId>{5C22544A-7EE6-4342-B048-85BDC9FD1C3A}</a:tableStyleId>
              </a:tblPr>
              <a:tblGrid>
                <a:gridCol w="590585">
                  <a:extLst>
                    <a:ext uri="{9D8B030D-6E8A-4147-A177-3AD203B41FA5}">
                      <a16:colId xmlns="" xmlns:a16="http://schemas.microsoft.com/office/drawing/2014/main" val="1400674344"/>
                    </a:ext>
                  </a:extLst>
                </a:gridCol>
                <a:gridCol w="643895">
                  <a:extLst>
                    <a:ext uri="{9D8B030D-6E8A-4147-A177-3AD203B41FA5}">
                      <a16:colId xmlns="" xmlns:a16="http://schemas.microsoft.com/office/drawing/2014/main" val="280717361"/>
                    </a:ext>
                  </a:extLst>
                </a:gridCol>
                <a:gridCol w="1800200">
                  <a:extLst>
                    <a:ext uri="{9D8B030D-6E8A-4147-A177-3AD203B41FA5}">
                      <a16:colId xmlns="" xmlns:a16="http://schemas.microsoft.com/office/drawing/2014/main" val="3391458184"/>
                    </a:ext>
                  </a:extLst>
                </a:gridCol>
                <a:gridCol w="576064">
                  <a:extLst>
                    <a:ext uri="{9D8B030D-6E8A-4147-A177-3AD203B41FA5}">
                      <a16:colId xmlns="" xmlns:a16="http://schemas.microsoft.com/office/drawing/2014/main" val="1598295053"/>
                    </a:ext>
                  </a:extLst>
                </a:gridCol>
                <a:gridCol w="853877">
                  <a:extLst>
                    <a:ext uri="{9D8B030D-6E8A-4147-A177-3AD203B41FA5}">
                      <a16:colId xmlns="" xmlns:a16="http://schemas.microsoft.com/office/drawing/2014/main" val="113807487"/>
                    </a:ext>
                  </a:extLst>
                </a:gridCol>
                <a:gridCol w="999968">
                  <a:extLst>
                    <a:ext uri="{9D8B030D-6E8A-4147-A177-3AD203B41FA5}">
                      <a16:colId xmlns="" xmlns:a16="http://schemas.microsoft.com/office/drawing/2014/main" val="3296706096"/>
                    </a:ext>
                  </a:extLst>
                </a:gridCol>
                <a:gridCol w="758365">
                  <a:extLst>
                    <a:ext uri="{9D8B030D-6E8A-4147-A177-3AD203B41FA5}">
                      <a16:colId xmlns="" xmlns:a16="http://schemas.microsoft.com/office/drawing/2014/main" val="3680273177"/>
                    </a:ext>
                  </a:extLst>
                </a:gridCol>
                <a:gridCol w="966412">
                  <a:extLst>
                    <a:ext uri="{9D8B030D-6E8A-4147-A177-3AD203B41FA5}">
                      <a16:colId xmlns="" xmlns:a16="http://schemas.microsoft.com/office/drawing/2014/main" val="2827014177"/>
                    </a:ext>
                  </a:extLst>
                </a:gridCol>
                <a:gridCol w="1040235">
                  <a:extLst>
                    <a:ext uri="{9D8B030D-6E8A-4147-A177-3AD203B41FA5}">
                      <a16:colId xmlns="" xmlns:a16="http://schemas.microsoft.com/office/drawing/2014/main" val="511475949"/>
                    </a:ext>
                  </a:extLst>
                </a:gridCol>
              </a:tblGrid>
              <a:tr h="286962">
                <a:tc>
                  <a:txBody>
                    <a:bodyPr/>
                    <a:lstStyle/>
                    <a:p>
                      <a:pPr algn="ctr" rtl="0" fontAlgn="ctr"/>
                      <a:r>
                        <a:rPr lang="it-IT" sz="1050" u="none" strike="noStrike" dirty="0">
                          <a:effectLst/>
                        </a:rPr>
                        <a:t>Tool </a:t>
                      </a:r>
                      <a:endParaRPr lang="it-IT" sz="1050" b="1" i="0" u="none" strike="noStrike" dirty="0">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1050" u="none" strike="noStrike">
                          <a:effectLst/>
                        </a:rPr>
                        <a:t>Latest release </a:t>
                      </a:r>
                      <a:endParaRPr lang="it-IT" sz="105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1050" u="none" strike="noStrike">
                          <a:effectLst/>
                        </a:rPr>
                        <a:t>Description </a:t>
                      </a:r>
                      <a:endParaRPr lang="it-IT" sz="105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1050" u="none" strike="noStrike">
                          <a:effectLst/>
                        </a:rPr>
                        <a:t>License</a:t>
                      </a:r>
                      <a:endParaRPr lang="it-IT" sz="105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1050" u="none" strike="noStrike">
                          <a:effectLst/>
                        </a:rPr>
                        <a:t>Link</a:t>
                      </a:r>
                      <a:endParaRPr lang="it-IT" sz="105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1050" u="none" strike="noStrike">
                          <a:effectLst/>
                        </a:rPr>
                        <a:t>MISRA Checking</a:t>
                      </a:r>
                      <a:endParaRPr lang="it-IT" sz="105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1050" u="none" strike="noStrike">
                          <a:effectLst/>
                        </a:rPr>
                        <a:t>MISRA Check Language</a:t>
                      </a:r>
                      <a:endParaRPr lang="it-IT" sz="105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1050" u="none" strike="noStrike">
                          <a:effectLst/>
                        </a:rPr>
                        <a:t>Additional payment</a:t>
                      </a:r>
                      <a:endParaRPr lang="it-IT" sz="1050" b="1" i="0" u="none" strike="noStrike">
                        <a:solidFill>
                          <a:srgbClr val="FFFFFF"/>
                        </a:solidFill>
                        <a:effectLst/>
                        <a:latin typeface="Calibri" panose="020F0502020204030204" pitchFamily="34" charset="0"/>
                      </a:endParaRPr>
                    </a:p>
                  </a:txBody>
                  <a:tcPr marL="5034" marR="5034" marT="5034" marB="0" anchor="ctr"/>
                </a:tc>
                <a:tc>
                  <a:txBody>
                    <a:bodyPr/>
                    <a:lstStyle/>
                    <a:p>
                      <a:pPr algn="ctr" rtl="0" fontAlgn="ctr"/>
                      <a:r>
                        <a:rPr lang="it-IT" sz="1050" u="none" strike="noStrike">
                          <a:effectLst/>
                        </a:rPr>
                        <a:t>Note</a:t>
                      </a:r>
                      <a:endParaRPr lang="it-IT" sz="1050" b="1" i="0" u="none" strike="noStrike">
                        <a:solidFill>
                          <a:srgbClr val="FFFFFF"/>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1619503085"/>
                  </a:ext>
                </a:extLst>
              </a:tr>
              <a:tr h="432960">
                <a:tc>
                  <a:txBody>
                    <a:bodyPr/>
                    <a:lstStyle/>
                    <a:p>
                      <a:pPr algn="ctr" rtl="0" fontAlgn="ctr"/>
                      <a:r>
                        <a:rPr lang="it-IT" sz="900" u="none" strike="noStrike" dirty="0" err="1">
                          <a:effectLst/>
                        </a:rPr>
                        <a:t>Cppcheck</a:t>
                      </a:r>
                      <a:r>
                        <a:rPr lang="it-IT" sz="900" u="none" strike="noStrike" dirty="0">
                          <a:effectLst/>
                        </a:rPr>
                        <a:t> </a:t>
                      </a:r>
                      <a:endParaRPr lang="it-IT" sz="900" b="1" i="0" u="none" strike="noStrike" dirty="0">
                        <a:solidFill>
                          <a:srgbClr val="FFFFFF"/>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2.2 </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dirty="0">
                          <a:solidFill>
                            <a:schemeClr val="tx1"/>
                          </a:solidFill>
                          <a:effectLst/>
                          <a:hlinkClick r:id="rId3">
                            <a:extLst>
                              <a:ext uri="{A12FA001-AC4F-418D-AE19-62706E023703}">
                                <ahyp:hlinkClr xmlns="" xmlns:ahyp="http://schemas.microsoft.com/office/drawing/2018/hyperlinkcolor" val="tx"/>
                              </a:ext>
                            </a:extLst>
                          </a:hlinkClick>
                        </a:rPr>
                        <a:t>Open-source tool that checks for several types of errors, including use of STL. </a:t>
                      </a:r>
                      <a:endParaRPr lang="en-US"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hlinkClick r:id="rId4">
                            <a:extLst>
                              <a:ext uri="{A12FA001-AC4F-418D-AE19-62706E023703}">
                                <ahyp:hlinkClr xmlns="" xmlns:ahyp="http://schemas.microsoft.com/office/drawing/2018/hyperlinkcolor" val="tx"/>
                              </a:ext>
                            </a:extLst>
                          </a:hlinkClick>
                        </a:rPr>
                        <a:t>GNU General Public License</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http://cppcheck.sourceforge.net/</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MISRA C 2012</a:t>
                      </a:r>
                      <a:br>
                        <a:rPr lang="it-IT" sz="900" u="none" strike="noStrike">
                          <a:solidFill>
                            <a:schemeClr val="tx1"/>
                          </a:solidFill>
                          <a:effectLst/>
                        </a:rPr>
                      </a:br>
                      <a:r>
                        <a:rPr lang="it-IT" sz="900" u="none" strike="noStrike">
                          <a:solidFill>
                            <a:schemeClr val="tx1"/>
                          </a:solidFill>
                          <a:effectLst/>
                        </a:rPr>
                        <a:t>(partial)</a:t>
                      </a:r>
                      <a:br>
                        <a:rPr lang="it-IT" sz="900" u="none" strike="noStrike">
                          <a:solidFill>
                            <a:schemeClr val="tx1"/>
                          </a:solidFill>
                          <a:effectLst/>
                        </a:rPr>
                      </a:b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C / C++</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a:solidFill>
                            <a:schemeClr val="tx1"/>
                          </a:solidFill>
                          <a:effectLst/>
                        </a:rPr>
                        <a:t>YES, MISRA are suppoerted with the Commercial "Developers" version</a:t>
                      </a:r>
                      <a:endParaRPr lang="en-US"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hlinkClick r:id="rId5">
                            <a:extLst>
                              <a:ext uri="{A12FA001-AC4F-418D-AE19-62706E023703}">
                                <ahyp:hlinkClr xmlns="" xmlns:ahyp="http://schemas.microsoft.com/office/drawing/2018/hyperlinkcolor" val="tx"/>
                              </a:ext>
                            </a:extLst>
                          </a:hlinkClick>
                        </a:rPr>
                        <a:t>Implemented rules:</a:t>
                      </a:r>
                      <a:r>
                        <a:rPr lang="it-IT" sz="900" u="none" strike="noStrike">
                          <a:solidFill>
                            <a:schemeClr val="tx1"/>
                          </a:solidFill>
                          <a:effectLst/>
                          <a:hlinkClick r:id="rId5">
                            <a:extLst>
                              <a:ext uri="{A12FA001-AC4F-418D-AE19-62706E023703}">
                                <ahyp:hlinkClr xmlns="" xmlns:ahyp="http://schemas.microsoft.com/office/drawing/2018/hyperlinkcolor" val="tx"/>
                              </a:ext>
                            </a:extLst>
                          </a:hlinkClick>
                        </a:rPr>
                        <a:t/>
                      </a:r>
                      <a:br>
                        <a:rPr lang="it-IT" sz="900" u="none" strike="noStrike">
                          <a:solidFill>
                            <a:schemeClr val="tx1"/>
                          </a:solidFill>
                          <a:effectLst/>
                          <a:hlinkClick r:id="rId5">
                            <a:extLst>
                              <a:ext uri="{A12FA001-AC4F-418D-AE19-62706E023703}">
                                <ahyp:hlinkClr xmlns="" xmlns:ahyp="http://schemas.microsoft.com/office/drawing/2018/hyperlinkcolor" val="tx"/>
                              </a:ext>
                            </a:extLst>
                          </a:hlinkClick>
                        </a:rPr>
                      </a:br>
                      <a:r>
                        <a:rPr lang="it-IT" sz="900" u="none" strike="noStrike">
                          <a:solidFill>
                            <a:schemeClr val="tx1"/>
                          </a:solidFill>
                          <a:effectLst/>
                          <a:hlinkClick r:id="rId5">
                            <a:extLst>
                              <a:ext uri="{A12FA001-AC4F-418D-AE19-62706E023703}">
                                <ahyp:hlinkClr xmlns="" xmlns:ahyp="http://schemas.microsoft.com/office/drawing/2018/hyperlinkcolor" val="tx"/>
                              </a:ext>
                            </a:extLst>
                          </a:hlinkClick>
                        </a:rPr>
                        <a:t/>
                      </a:r>
                      <a:br>
                        <a:rPr lang="it-IT" sz="900" u="none" strike="noStrike">
                          <a:solidFill>
                            <a:schemeClr val="tx1"/>
                          </a:solidFill>
                          <a:effectLst/>
                          <a:hlinkClick r:id="rId5">
                            <a:extLst>
                              <a:ext uri="{A12FA001-AC4F-418D-AE19-62706E023703}">
                                <ahyp:hlinkClr xmlns="" xmlns:ahyp="http://schemas.microsoft.com/office/drawing/2018/hyperlinkcolor" val="tx"/>
                              </a:ext>
                            </a:extLst>
                          </a:hlinkClick>
                        </a:rPr>
                      </a:br>
                      <a:r>
                        <a:rPr lang="it-IT" sz="900" u="none" strike="noStrike">
                          <a:solidFill>
                            <a:schemeClr val="tx1"/>
                          </a:solidFill>
                          <a:effectLst/>
                          <a:hlinkClick r:id="rId5">
                            <a:extLst>
                              <a:ext uri="{A12FA001-AC4F-418D-AE19-62706E023703}">
                                <ahyp:hlinkClr xmlns="" xmlns:ahyp="http://schemas.microsoft.com/office/drawing/2018/hyperlinkcolor" val="tx"/>
                              </a:ext>
                            </a:extLst>
                          </a:hlinkClick>
                        </a:rPr>
                        <a:t>http://cppcheck.sourceforge.net/misra.php</a:t>
                      </a:r>
                      <a:endParaRPr lang="it-IT" sz="900" b="0" i="0" u="none" strike="noStrike">
                        <a:solidFill>
                          <a:schemeClr val="tx1"/>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3577331590"/>
                  </a:ext>
                </a:extLst>
              </a:tr>
              <a:tr h="327237">
                <a:tc>
                  <a:txBody>
                    <a:bodyPr/>
                    <a:lstStyle/>
                    <a:p>
                      <a:pPr algn="ctr" rtl="0" fontAlgn="ctr"/>
                      <a:r>
                        <a:rPr lang="it-IT" sz="900" u="none" strike="noStrike">
                          <a:effectLst/>
                        </a:rPr>
                        <a:t>cpplint </a:t>
                      </a:r>
                      <a:endParaRPr lang="it-IT" sz="900" b="1" i="0" u="none" strike="noStrike">
                        <a:solidFill>
                          <a:srgbClr val="FFFFFF"/>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 </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dirty="0">
                          <a:solidFill>
                            <a:schemeClr val="tx1"/>
                          </a:solidFill>
                          <a:effectLst/>
                        </a:rPr>
                        <a:t>An open-source tool that checks for compliance with Google's style guide for C++ coding. </a:t>
                      </a:r>
                      <a:endParaRPr lang="en-US"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BSD license</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https://google.github.io/styleguide/</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Not Supported</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N.A.</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N.A.</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N.A.</a:t>
                      </a:r>
                      <a:endParaRPr lang="it-IT" sz="900" b="0" i="0" u="none" strike="noStrike">
                        <a:solidFill>
                          <a:schemeClr val="tx1"/>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2849224136"/>
                  </a:ext>
                </a:extLst>
              </a:tr>
              <a:tr h="750129">
                <a:tc>
                  <a:txBody>
                    <a:bodyPr/>
                    <a:lstStyle/>
                    <a:p>
                      <a:pPr algn="ctr" rtl="0" fontAlgn="ctr"/>
                      <a:r>
                        <a:rPr lang="it-IT" sz="900" u="none" strike="noStrike">
                          <a:effectLst/>
                        </a:rPr>
                        <a:t>Frama-C </a:t>
                      </a:r>
                      <a:endParaRPr lang="it-IT" sz="900" b="1" i="0" u="none" strike="noStrike">
                        <a:solidFill>
                          <a:srgbClr val="FFFFFF"/>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0.0.9</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dirty="0">
                          <a:solidFill>
                            <a:schemeClr val="tx1"/>
                          </a:solidFill>
                          <a:effectLst/>
                        </a:rPr>
                        <a:t>An open-source extensible analysis framework for C with several analyzers and a specification language common to all of them. Includes analyses based on abstract interpretation, deductive verification and runtime monitoring. </a:t>
                      </a:r>
                      <a:endParaRPr lang="en-US"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BSD </a:t>
                      </a:r>
                      <a:r>
                        <a:rPr lang="it-IT" sz="900" u="none" strike="noStrike" dirty="0" err="1">
                          <a:solidFill>
                            <a:schemeClr val="tx1"/>
                          </a:solidFill>
                          <a:effectLst/>
                        </a:rPr>
                        <a:t>licenses</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http://frama-c.com/</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a:solidFill>
                            <a:schemeClr val="tx1"/>
                          </a:solidFill>
                          <a:effectLst/>
                        </a:rPr>
                        <a:t>YES</a:t>
                      </a:r>
                      <a:br>
                        <a:rPr lang="en-US" sz="900" u="none" strike="noStrike">
                          <a:solidFill>
                            <a:schemeClr val="tx1"/>
                          </a:solidFill>
                          <a:effectLst/>
                        </a:rPr>
                      </a:br>
                      <a:r>
                        <a:rPr lang="en-US" sz="900" u="none" strike="noStrike">
                          <a:solidFill>
                            <a:schemeClr val="tx1"/>
                          </a:solidFill>
                          <a:effectLst/>
                        </a:rPr>
                        <a:t/>
                      </a:r>
                      <a:br>
                        <a:rPr lang="en-US" sz="900" u="none" strike="noStrike">
                          <a:solidFill>
                            <a:schemeClr val="tx1"/>
                          </a:solidFill>
                          <a:effectLst/>
                        </a:rPr>
                      </a:br>
                      <a:r>
                        <a:rPr lang="en-US" sz="900" u="none" strike="noStrike">
                          <a:solidFill>
                            <a:schemeClr val="tx1"/>
                          </a:solidFill>
                          <a:effectLst/>
                        </a:rPr>
                        <a:t>Not found the MISRA version supported and supported subset</a:t>
                      </a:r>
                      <a:endParaRPr lang="en-US"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C</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NO</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 </a:t>
                      </a:r>
                      <a:endParaRPr lang="it-IT" sz="900" b="0" i="0" u="none" strike="noStrike">
                        <a:solidFill>
                          <a:schemeClr val="tx1"/>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3250724770"/>
                  </a:ext>
                </a:extLst>
              </a:tr>
              <a:tr h="432960">
                <a:tc>
                  <a:txBody>
                    <a:bodyPr/>
                    <a:lstStyle/>
                    <a:p>
                      <a:pPr algn="ctr" rtl="0" fontAlgn="ctr"/>
                      <a:r>
                        <a:rPr lang="it-IT" sz="900" u="none" strike="noStrike">
                          <a:effectLst/>
                        </a:rPr>
                        <a:t>Infer </a:t>
                      </a:r>
                      <a:endParaRPr lang="it-IT" sz="900" b="1" i="0" u="none" strike="noStrike">
                        <a:solidFill>
                          <a:srgbClr val="FFFFFF"/>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1.0.0</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a:solidFill>
                            <a:schemeClr val="tx1"/>
                          </a:solidFill>
                          <a:effectLst/>
                        </a:rPr>
                        <a:t>Developed by an engineering team at Facebook with open-source contributors. Targets null pointer and other memory problems. </a:t>
                      </a:r>
                      <a:endParaRPr lang="en-US"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GPL</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https://fbinfer.com/</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Not </a:t>
                      </a:r>
                      <a:r>
                        <a:rPr lang="it-IT" sz="900" u="none" strike="noStrike" dirty="0" err="1">
                          <a:solidFill>
                            <a:schemeClr val="tx1"/>
                          </a:solidFill>
                          <a:effectLst/>
                        </a:rPr>
                        <a:t>Supported</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N.A.</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N.A.</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N.A.</a:t>
                      </a:r>
                      <a:endParaRPr lang="it-IT" sz="900" b="0" i="0" u="none" strike="noStrike">
                        <a:solidFill>
                          <a:schemeClr val="tx1"/>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4095898610"/>
                  </a:ext>
                </a:extLst>
              </a:tr>
              <a:tr h="216480">
                <a:tc>
                  <a:txBody>
                    <a:bodyPr/>
                    <a:lstStyle/>
                    <a:p>
                      <a:pPr algn="ctr" rtl="0" fontAlgn="ctr"/>
                      <a:r>
                        <a:rPr lang="it-IT" sz="900" u="none" strike="noStrike">
                          <a:effectLst/>
                        </a:rPr>
                        <a:t>Sparse </a:t>
                      </a:r>
                      <a:endParaRPr lang="it-IT" sz="900" b="1" i="0" u="none" strike="noStrike">
                        <a:solidFill>
                          <a:srgbClr val="FFFFFF"/>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0.6.3</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a:solidFill>
                            <a:schemeClr val="tx1"/>
                          </a:solidFill>
                          <a:effectLst/>
                          <a:hlinkClick r:id="rId6">
                            <a:extLst>
                              <a:ext uri="{A12FA001-AC4F-418D-AE19-62706E023703}">
                                <ahyp:hlinkClr xmlns="" xmlns:ahyp="http://schemas.microsoft.com/office/drawing/2018/hyperlinkcolor" val="tx"/>
                              </a:ext>
                            </a:extLst>
                          </a:hlinkClick>
                        </a:rPr>
                        <a:t>An open-source tool designed to find faults in the Linux kernel. </a:t>
                      </a:r>
                      <a:endParaRPr lang="en-US"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hlinkClick r:id="rId7">
                            <a:extLst>
                              <a:ext uri="{A12FA001-AC4F-418D-AE19-62706E023703}">
                                <ahyp:hlinkClr xmlns="" xmlns:ahyp="http://schemas.microsoft.com/office/drawing/2018/hyperlinkcolor" val="tx"/>
                              </a:ext>
                            </a:extLst>
                          </a:hlinkClick>
                        </a:rPr>
                        <a:t>MIT License</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https://sparse.docs.kernel.org/en/latest/</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Not Supported</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N.A.</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N.A.</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N.A.</a:t>
                      </a:r>
                      <a:endParaRPr lang="it-IT" sz="900" b="0" i="0" u="none" strike="noStrike">
                        <a:solidFill>
                          <a:schemeClr val="tx1"/>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3120409597"/>
                  </a:ext>
                </a:extLst>
              </a:tr>
              <a:tr h="533649">
                <a:tc>
                  <a:txBody>
                    <a:bodyPr/>
                    <a:lstStyle/>
                    <a:p>
                      <a:pPr algn="ctr" rtl="0" fontAlgn="ctr"/>
                      <a:r>
                        <a:rPr lang="it-IT" sz="900" u="none" strike="noStrike">
                          <a:effectLst/>
                        </a:rPr>
                        <a:t>Splint </a:t>
                      </a:r>
                      <a:endParaRPr lang="it-IT" sz="900" b="1" i="0" u="none" strike="noStrike">
                        <a:solidFill>
                          <a:srgbClr val="FFFFFF"/>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3.1.2 </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a:solidFill>
                            <a:schemeClr val="tx1"/>
                          </a:solidFill>
                          <a:effectLst/>
                        </a:rPr>
                        <a:t>An open-source tool statically checking C programs for security vulnerabilities and coding mistakes. </a:t>
                      </a:r>
                      <a:endParaRPr lang="en-US"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GPL</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https://sparse.docs.kernel.org/en/latest/</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en-US" sz="900" u="none" strike="noStrike">
                          <a:solidFill>
                            <a:schemeClr val="tx1"/>
                          </a:solidFill>
                          <a:effectLst/>
                        </a:rPr>
                        <a:t>YES</a:t>
                      </a:r>
                      <a:br>
                        <a:rPr lang="en-US" sz="900" u="none" strike="noStrike">
                          <a:solidFill>
                            <a:schemeClr val="tx1"/>
                          </a:solidFill>
                          <a:effectLst/>
                        </a:rPr>
                      </a:br>
                      <a:r>
                        <a:rPr lang="en-US" sz="900" u="none" strike="noStrike">
                          <a:solidFill>
                            <a:schemeClr val="tx1"/>
                          </a:solidFill>
                          <a:effectLst/>
                        </a:rPr>
                        <a:t/>
                      </a:r>
                      <a:br>
                        <a:rPr lang="en-US" sz="900" u="none" strike="noStrike">
                          <a:solidFill>
                            <a:schemeClr val="tx1"/>
                          </a:solidFill>
                          <a:effectLst/>
                        </a:rPr>
                      </a:br>
                      <a:r>
                        <a:rPr lang="en-US" sz="900" u="none" strike="noStrike">
                          <a:solidFill>
                            <a:schemeClr val="tx1"/>
                          </a:solidFill>
                          <a:effectLst/>
                        </a:rPr>
                        <a:t>Not found the MISRA version supported and supported subset</a:t>
                      </a:r>
                      <a:endParaRPr lang="en-US"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a:solidFill>
                            <a:schemeClr val="tx1"/>
                          </a:solidFill>
                          <a:effectLst/>
                        </a:rPr>
                        <a:t>C / C++</a:t>
                      </a:r>
                      <a:endParaRPr lang="it-IT" sz="900" b="0" i="0" u="none" strike="noStrike">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rPr>
                        <a:t>NO</a:t>
                      </a:r>
                      <a:endParaRPr lang="it-IT" sz="900" b="0" i="0" u="none" strike="noStrike" dirty="0">
                        <a:solidFill>
                          <a:schemeClr val="tx1"/>
                        </a:solidFill>
                        <a:effectLst/>
                        <a:latin typeface="Calibri" panose="020F0502020204030204" pitchFamily="34" charset="0"/>
                      </a:endParaRPr>
                    </a:p>
                  </a:txBody>
                  <a:tcPr marL="5034" marR="5034" marT="5034" marB="0" anchor="ctr"/>
                </a:tc>
                <a:tc>
                  <a:txBody>
                    <a:bodyPr/>
                    <a:lstStyle/>
                    <a:p>
                      <a:pPr algn="l" rtl="0" fontAlgn="ctr"/>
                      <a:r>
                        <a:rPr lang="it-IT" sz="900" u="none" strike="noStrike" dirty="0">
                          <a:solidFill>
                            <a:schemeClr val="tx1"/>
                          </a:solidFill>
                          <a:effectLst/>
                          <a:hlinkClick r:id="rId8">
                            <a:extLst>
                              <a:ext uri="{A12FA001-AC4F-418D-AE19-62706E023703}">
                                <ahyp:hlinkClr xmlns="" xmlns:ahyp="http://schemas.microsoft.com/office/drawing/2018/hyperlinkcolor" val="tx"/>
                              </a:ext>
                            </a:extLst>
                          </a:hlinkClick>
                        </a:rPr>
                        <a:t>https://www.exida.com/Blog/misra-compliance-static-analysis-results-iso26262-iec61508</a:t>
                      </a:r>
                      <a:endParaRPr lang="it-IT" sz="900" b="0" i="0" u="none" strike="noStrike" dirty="0">
                        <a:solidFill>
                          <a:schemeClr val="tx1"/>
                        </a:solidFill>
                        <a:effectLst/>
                        <a:latin typeface="Calibri" panose="020F0502020204030204" pitchFamily="34" charset="0"/>
                      </a:endParaRPr>
                    </a:p>
                  </a:txBody>
                  <a:tcPr marL="5034" marR="5034" marT="5034" marB="0" anchor="ctr"/>
                </a:tc>
                <a:extLst>
                  <a:ext uri="{0D108BD9-81ED-4DB2-BD59-A6C34878D82A}">
                    <a16:rowId xmlns="" xmlns:a16="http://schemas.microsoft.com/office/drawing/2014/main" val="2734701488"/>
                  </a:ext>
                </a:extLst>
              </a:tr>
            </a:tbl>
          </a:graphicData>
        </a:graphic>
      </p:graphicFrame>
    </p:spTree>
    <p:extLst>
      <p:ext uri="{BB962C8B-B14F-4D97-AF65-F5344CB8AC3E}">
        <p14:creationId xmlns:p14="http://schemas.microsoft.com/office/powerpoint/2010/main" val="2155363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1640" y="1988840"/>
            <a:ext cx="6624736" cy="2808312"/>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it-IT" sz="3200" b="0" i="0" u="none" strike="noStrike" kern="1200" cap="none" spc="0" normalizeH="0" baseline="0" noProof="0" dirty="0">
              <a:ln>
                <a:noFill/>
              </a:ln>
              <a:solidFill>
                <a:schemeClr val="bg1"/>
              </a:solidFill>
              <a:effectLst/>
              <a:uLnTx/>
              <a:uFillTx/>
              <a:latin typeface="Montserrat" pitchFamily="2" charset="0"/>
              <a:ea typeface="+mj-ea"/>
              <a:cs typeface="+mj-cs"/>
            </a:endParaRPr>
          </a:p>
        </p:txBody>
      </p:sp>
      <p:pic>
        <p:nvPicPr>
          <p:cNvPr id="4" name="Immagine 3">
            <a:extLst>
              <a:ext uri="{FF2B5EF4-FFF2-40B4-BE49-F238E27FC236}">
                <a16:creationId xmlns="" xmlns:a16="http://schemas.microsoft.com/office/drawing/2014/main" id="{144FF5BA-83AF-4DB2-8A09-1360BC8296C0}"/>
              </a:ext>
            </a:extLst>
          </p:cNvPr>
          <p:cNvPicPr>
            <a:picLocks noChangeAspect="1"/>
          </p:cNvPicPr>
          <p:nvPr/>
        </p:nvPicPr>
        <p:blipFill>
          <a:blip r:embed="rId2"/>
          <a:stretch>
            <a:fillRect/>
          </a:stretch>
        </p:blipFill>
        <p:spPr>
          <a:xfrm>
            <a:off x="0" y="5104755"/>
            <a:ext cx="3063022" cy="1753245"/>
          </a:xfrm>
          <a:prstGeom prst="rect">
            <a:avLst/>
          </a:prstGeom>
        </p:spPr>
      </p:pic>
      <p:pic>
        <p:nvPicPr>
          <p:cNvPr id="5" name="Immagine 4">
            <a:extLst>
              <a:ext uri="{FF2B5EF4-FFF2-40B4-BE49-F238E27FC236}">
                <a16:creationId xmlns="" xmlns:a16="http://schemas.microsoft.com/office/drawing/2014/main" id="{86A7E38B-EADC-436F-BA51-5A3626D0959C}"/>
              </a:ext>
            </a:extLst>
          </p:cNvPr>
          <p:cNvPicPr>
            <a:picLocks noChangeAspect="1"/>
          </p:cNvPicPr>
          <p:nvPr/>
        </p:nvPicPr>
        <p:blipFill>
          <a:blip r:embed="rId2"/>
          <a:stretch>
            <a:fillRect/>
          </a:stretch>
        </p:blipFill>
        <p:spPr>
          <a:xfrm>
            <a:off x="3063022" y="5104754"/>
            <a:ext cx="3063022" cy="1753245"/>
          </a:xfrm>
          <a:prstGeom prst="rect">
            <a:avLst/>
          </a:prstGeom>
        </p:spPr>
      </p:pic>
      <p:pic>
        <p:nvPicPr>
          <p:cNvPr id="6" name="Immagine 5">
            <a:extLst>
              <a:ext uri="{FF2B5EF4-FFF2-40B4-BE49-F238E27FC236}">
                <a16:creationId xmlns="" xmlns:a16="http://schemas.microsoft.com/office/drawing/2014/main" id="{8C17D4A6-DB0F-4948-BE6E-B16AAB7C1012}"/>
              </a:ext>
            </a:extLst>
          </p:cNvPr>
          <p:cNvPicPr>
            <a:picLocks noChangeAspect="1"/>
          </p:cNvPicPr>
          <p:nvPr/>
        </p:nvPicPr>
        <p:blipFill>
          <a:blip r:embed="rId2"/>
          <a:stretch>
            <a:fillRect/>
          </a:stretch>
        </p:blipFill>
        <p:spPr>
          <a:xfrm>
            <a:off x="6126044" y="5104755"/>
            <a:ext cx="3063022" cy="1753245"/>
          </a:xfrm>
          <a:prstGeom prst="rect">
            <a:avLst/>
          </a:prstGeom>
        </p:spPr>
      </p:pic>
      <p:sp>
        <p:nvSpPr>
          <p:cNvPr id="3" name="Rectangle 2">
            <a:extLst>
              <a:ext uri="{FF2B5EF4-FFF2-40B4-BE49-F238E27FC236}">
                <a16:creationId xmlns="" xmlns:a16="http://schemas.microsoft.com/office/drawing/2014/main" id="{334D462A-B6AB-4CF5-9981-54D44CF7B817}"/>
              </a:ext>
            </a:extLst>
          </p:cNvPr>
          <p:cNvSpPr/>
          <p:nvPr/>
        </p:nvSpPr>
        <p:spPr>
          <a:xfrm>
            <a:off x="820862" y="2056019"/>
            <a:ext cx="7502276" cy="707886"/>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i="1" dirty="0">
                <a:solidFill>
                  <a:schemeClr val="bg1"/>
                </a:solidFill>
              </a:rPr>
              <a:t>Thank You!</a:t>
            </a:r>
          </a:p>
        </p:txBody>
      </p:sp>
      <p:sp>
        <p:nvSpPr>
          <p:cNvPr id="7" name="Rettangolo 6"/>
          <p:cNvSpPr/>
          <p:nvPr/>
        </p:nvSpPr>
        <p:spPr>
          <a:xfrm>
            <a:off x="301393" y="4479503"/>
            <a:ext cx="8541214" cy="461665"/>
          </a:xfrm>
          <a:prstGeom prst="rect">
            <a:avLst/>
          </a:prstGeom>
        </p:spPr>
        <p:txBody>
          <a:bodyPr wrap="square">
            <a:spAutoFit/>
          </a:bodyPr>
          <a:lstStyle/>
          <a:p>
            <a:pPr algn="ctr"/>
            <a:r>
              <a:rPr lang="en-US" sz="2400" b="1" dirty="0">
                <a:solidFill>
                  <a:schemeClr val="bg1"/>
                </a:solidFill>
              </a:rPr>
              <a:t>Questions and Answers</a:t>
            </a:r>
          </a:p>
        </p:txBody>
      </p:sp>
    </p:spTree>
    <p:extLst>
      <p:ext uri="{BB962C8B-B14F-4D97-AF65-F5344CB8AC3E}">
        <p14:creationId xmlns:p14="http://schemas.microsoft.com/office/powerpoint/2010/main" val="303896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Introduction</a:t>
            </a:r>
            <a:endParaRPr lang="it-IT" dirty="0"/>
          </a:p>
        </p:txBody>
      </p:sp>
      <p:sp>
        <p:nvSpPr>
          <p:cNvPr id="3" name="Segnaposto testo 2"/>
          <p:cNvSpPr>
            <a:spLocks noGrp="1"/>
          </p:cNvSpPr>
          <p:nvPr>
            <p:ph type="body" sz="quarter" idx="10"/>
          </p:nvPr>
        </p:nvSpPr>
        <p:spPr/>
        <p:txBody>
          <a:bodyPr>
            <a:normAutofit fontScale="77500" lnSpcReduction="20000"/>
          </a:bodyPr>
          <a:lstStyle/>
          <a:p>
            <a:pPr>
              <a:lnSpc>
                <a:spcPct val="120000"/>
              </a:lnSpc>
            </a:pPr>
            <a:r>
              <a:rPr lang="en-US" dirty="0"/>
              <a:t>SonarQube is a platform developed by </a:t>
            </a:r>
            <a:r>
              <a:rPr lang="en-US" dirty="0" err="1"/>
              <a:t>SonarSource</a:t>
            </a:r>
            <a:r>
              <a:rPr lang="en-US" dirty="0"/>
              <a:t> for continuous inspection of code quality and static code analysis</a:t>
            </a:r>
          </a:p>
          <a:p>
            <a:pPr>
              <a:lnSpc>
                <a:spcPct val="120000"/>
              </a:lnSpc>
            </a:pPr>
            <a:r>
              <a:rPr lang="en-US" dirty="0"/>
              <a:t>It performs automatic reviews with static analysis of code to detect bugs, code smells, and security vulnerabilities on 20+ programming languages</a:t>
            </a:r>
          </a:p>
          <a:p>
            <a:pPr>
              <a:lnSpc>
                <a:spcPct val="120000"/>
              </a:lnSpc>
            </a:pPr>
            <a:r>
              <a:rPr lang="en-US" dirty="0"/>
              <a:t> SonarQube offers </a:t>
            </a:r>
          </a:p>
          <a:p>
            <a:pPr lvl="1"/>
            <a:r>
              <a:rPr lang="en-US" sz="2300" dirty="0"/>
              <a:t>reports on duplicated code</a:t>
            </a:r>
          </a:p>
          <a:p>
            <a:pPr lvl="1"/>
            <a:r>
              <a:rPr lang="en-US" sz="2300" dirty="0"/>
              <a:t>coding standards</a:t>
            </a:r>
          </a:p>
          <a:p>
            <a:pPr lvl="1"/>
            <a:r>
              <a:rPr lang="en-US" sz="2300" dirty="0"/>
              <a:t>unit tests</a:t>
            </a:r>
          </a:p>
          <a:p>
            <a:pPr lvl="1"/>
            <a:r>
              <a:rPr lang="en-US" sz="2300" dirty="0"/>
              <a:t>code coverage</a:t>
            </a:r>
          </a:p>
          <a:p>
            <a:pPr lvl="1"/>
            <a:r>
              <a:rPr lang="en-US" sz="2300" dirty="0"/>
              <a:t>code complexity</a:t>
            </a:r>
          </a:p>
          <a:p>
            <a:pPr lvl="1"/>
            <a:r>
              <a:rPr lang="en-US" sz="2300" dirty="0"/>
              <a:t>comments</a:t>
            </a:r>
          </a:p>
          <a:p>
            <a:pPr lvl="1"/>
            <a:r>
              <a:rPr lang="en-US" sz="2300" dirty="0"/>
              <a:t>bugs</a:t>
            </a:r>
          </a:p>
          <a:p>
            <a:pPr lvl="1"/>
            <a:r>
              <a:rPr lang="en-US" sz="2300" dirty="0"/>
              <a:t>security vulnerabilities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5D982303-CA9B-44AC-AC22-91ACBC4CEBC5}"/>
              </a:ext>
            </a:extLst>
          </p:cNvPr>
          <p:cNvSpPr>
            <a:spLocks noGrp="1"/>
          </p:cNvSpPr>
          <p:nvPr>
            <p:ph type="body" sz="quarter" idx="10"/>
          </p:nvPr>
        </p:nvSpPr>
        <p:spPr>
          <a:xfrm>
            <a:off x="107950" y="836613"/>
            <a:ext cx="8964613" cy="5328691"/>
          </a:xfrm>
        </p:spPr>
        <p:txBody>
          <a:bodyPr>
            <a:normAutofit fontScale="25000" lnSpcReduction="20000"/>
          </a:bodyPr>
          <a:lstStyle/>
          <a:p>
            <a:pPr>
              <a:lnSpc>
                <a:spcPct val="115000"/>
              </a:lnSpc>
              <a:spcAft>
                <a:spcPts val="1000"/>
              </a:spcAft>
            </a:pPr>
            <a:r>
              <a:rPr lang="en-US" sz="9600" dirty="0"/>
              <a:t>The </a:t>
            </a:r>
            <a:r>
              <a:rPr lang="en-US" sz="9600" i="1" dirty="0"/>
              <a:t>Community</a:t>
            </a:r>
            <a:r>
              <a:rPr lang="en-US" sz="9600" dirty="0"/>
              <a:t> edition of SonarQube is distributed under free and open source license</a:t>
            </a:r>
          </a:p>
          <a:p>
            <a:pPr>
              <a:lnSpc>
                <a:spcPct val="115000"/>
              </a:lnSpc>
              <a:spcAft>
                <a:spcPts val="1000"/>
              </a:spcAft>
            </a:pPr>
            <a:r>
              <a:rPr lang="en-US" sz="9600" dirty="0"/>
              <a:t>The </a:t>
            </a:r>
            <a:r>
              <a:rPr lang="en-US" sz="9600" i="1" dirty="0"/>
              <a:t>Developers</a:t>
            </a:r>
            <a:r>
              <a:rPr lang="en-US" sz="9600" dirty="0"/>
              <a:t>, </a:t>
            </a:r>
            <a:r>
              <a:rPr lang="en-US" sz="9600" i="1" dirty="0"/>
              <a:t>Enterprise</a:t>
            </a:r>
            <a:r>
              <a:rPr lang="en-US" sz="9600" dirty="0"/>
              <a:t> and </a:t>
            </a:r>
            <a:r>
              <a:rPr lang="en-US" sz="9600" i="1" dirty="0"/>
              <a:t>Data Canter </a:t>
            </a:r>
            <a:r>
              <a:rPr lang="en-US" sz="9600" dirty="0"/>
              <a:t>editions are commercial versions of the software</a:t>
            </a:r>
          </a:p>
          <a:p>
            <a:pPr lvl="1">
              <a:lnSpc>
                <a:spcPct val="115000"/>
              </a:lnSpc>
              <a:spcAft>
                <a:spcPts val="1000"/>
              </a:spcAft>
            </a:pPr>
            <a:r>
              <a:rPr lang="en-US" sz="9200" dirty="0"/>
              <a:t>Some important features belong to the commercial edition such as C MISRA 12 check is available with the </a:t>
            </a:r>
            <a:r>
              <a:rPr lang="en-US" sz="9200" i="1" dirty="0"/>
              <a:t>Developers</a:t>
            </a:r>
            <a:r>
              <a:rPr lang="en-US" sz="9200" dirty="0"/>
              <a:t> commercial edition.</a:t>
            </a:r>
          </a:p>
          <a:p>
            <a:pPr>
              <a:lnSpc>
                <a:spcPct val="115000"/>
              </a:lnSpc>
              <a:spcAft>
                <a:spcPts val="1000"/>
              </a:spcAft>
            </a:pPr>
            <a:r>
              <a:rPr lang="en-US" sz="9600" dirty="0"/>
              <a:t>The open source </a:t>
            </a:r>
            <a:r>
              <a:rPr lang="en-US" sz="9600" i="1" dirty="0"/>
              <a:t>Community</a:t>
            </a:r>
            <a:r>
              <a:rPr lang="en-US" sz="9600" dirty="0"/>
              <a:t> version provides the static code analysis for 15 languages (C/C++ not included)</a:t>
            </a:r>
          </a:p>
          <a:p>
            <a:pPr lvl="1">
              <a:lnSpc>
                <a:spcPct val="115000"/>
              </a:lnSpc>
              <a:spcAft>
                <a:spcPts val="10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Java, JavaScript, C#, TypeScript, Kotlin, Ruby, Go, Scala, Flex, Python, PHP, HTML, CSS, XML and VB.NET</a:t>
            </a:r>
            <a:endParaRPr lang="it-IT" sz="8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it-IT" dirty="0"/>
          </a:p>
        </p:txBody>
      </p:sp>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dirty="0" err="1"/>
              <a:t>SonarQube</a:t>
            </a:r>
            <a:r>
              <a:rPr lang="it-IT" dirty="0"/>
              <a:t> </a:t>
            </a:r>
            <a:r>
              <a:rPr lang="it-IT" dirty="0" err="1"/>
              <a:t>Editions</a:t>
            </a:r>
            <a:r>
              <a:rPr lang="it-IT" dirty="0"/>
              <a:t> and License</a:t>
            </a:r>
          </a:p>
        </p:txBody>
      </p:sp>
    </p:spTree>
    <p:extLst>
      <p:ext uri="{BB962C8B-B14F-4D97-AF65-F5344CB8AC3E}">
        <p14:creationId xmlns:p14="http://schemas.microsoft.com/office/powerpoint/2010/main" val="157504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dirty="0" err="1"/>
              <a:t>SonarQube</a:t>
            </a:r>
            <a:r>
              <a:rPr lang="it-IT" dirty="0"/>
              <a:t> </a:t>
            </a:r>
            <a:r>
              <a:rPr lang="it-IT" dirty="0" err="1"/>
              <a:t>Editions</a:t>
            </a:r>
            <a:r>
              <a:rPr lang="it-IT" dirty="0"/>
              <a:t> and License</a:t>
            </a:r>
          </a:p>
        </p:txBody>
      </p:sp>
      <p:pic>
        <p:nvPicPr>
          <p:cNvPr id="7" name="Immagine 6">
            <a:extLst>
              <a:ext uri="{FF2B5EF4-FFF2-40B4-BE49-F238E27FC236}">
                <a16:creationId xmlns="" xmlns:a16="http://schemas.microsoft.com/office/drawing/2014/main" id="{05A7BBB5-097C-459A-961A-950F3009752B}"/>
              </a:ext>
            </a:extLst>
          </p:cNvPr>
          <p:cNvPicPr>
            <a:picLocks noChangeAspect="1"/>
          </p:cNvPicPr>
          <p:nvPr/>
        </p:nvPicPr>
        <p:blipFill>
          <a:blip r:embed="rId3"/>
          <a:stretch>
            <a:fillRect/>
          </a:stretch>
        </p:blipFill>
        <p:spPr>
          <a:xfrm>
            <a:off x="1691680" y="814400"/>
            <a:ext cx="5491463" cy="5298679"/>
          </a:xfrm>
          <a:prstGeom prst="rect">
            <a:avLst/>
          </a:prstGeom>
        </p:spPr>
      </p:pic>
    </p:spTree>
    <p:extLst>
      <p:ext uri="{BB962C8B-B14F-4D97-AF65-F5344CB8AC3E}">
        <p14:creationId xmlns:p14="http://schemas.microsoft.com/office/powerpoint/2010/main" val="120289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79BB263-B4A2-4BC6-9A29-97AB709172F1}"/>
              </a:ext>
            </a:extLst>
          </p:cNvPr>
          <p:cNvSpPr>
            <a:spLocks noGrp="1"/>
          </p:cNvSpPr>
          <p:nvPr>
            <p:ph type="title"/>
          </p:nvPr>
        </p:nvSpPr>
        <p:spPr/>
        <p:txBody>
          <a:bodyPr/>
          <a:lstStyle/>
          <a:p>
            <a:r>
              <a:rPr lang="en-US" dirty="0" err="1"/>
              <a:t>SonarCloud</a:t>
            </a:r>
            <a:endParaRPr lang="en-US" dirty="0"/>
          </a:p>
        </p:txBody>
      </p:sp>
      <p:sp>
        <p:nvSpPr>
          <p:cNvPr id="3" name="Segnaposto testo 2">
            <a:extLst>
              <a:ext uri="{FF2B5EF4-FFF2-40B4-BE49-F238E27FC236}">
                <a16:creationId xmlns="" xmlns:a16="http://schemas.microsoft.com/office/drawing/2014/main" id="{A2CB25AD-3BBB-4DB7-9D29-530952213FC8}"/>
              </a:ext>
            </a:extLst>
          </p:cNvPr>
          <p:cNvSpPr>
            <a:spLocks noGrp="1"/>
          </p:cNvSpPr>
          <p:nvPr>
            <p:ph type="body" sz="quarter" idx="10"/>
          </p:nvPr>
        </p:nvSpPr>
        <p:spPr>
          <a:xfrm>
            <a:off x="4139953" y="836121"/>
            <a:ext cx="5004048" cy="1584176"/>
          </a:xfrm>
        </p:spPr>
        <p:txBody>
          <a:bodyPr/>
          <a:lstStyle/>
          <a:p>
            <a:pPr marL="0" indent="0">
              <a:buNone/>
            </a:pPr>
            <a:r>
              <a:rPr lang="en-US" dirty="0" smtClean="0"/>
              <a:t>The same checker engine is shared with </a:t>
            </a:r>
            <a:r>
              <a:rPr lang="en-US" dirty="0" err="1" smtClean="0"/>
              <a:t>SonarCloud</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338"/>
          <a:stretch/>
        </p:blipFill>
        <p:spPr bwMode="auto">
          <a:xfrm>
            <a:off x="179512" y="836121"/>
            <a:ext cx="3744416" cy="476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testo 2">
            <a:extLst>
              <a:ext uri="{FF2B5EF4-FFF2-40B4-BE49-F238E27FC236}">
                <a16:creationId xmlns="" xmlns:a16="http://schemas.microsoft.com/office/drawing/2014/main" id="{A2CB25AD-3BBB-4DB7-9D29-530952213FC8}"/>
              </a:ext>
            </a:extLst>
          </p:cNvPr>
          <p:cNvSpPr txBox="1">
            <a:spLocks/>
          </p:cNvSpPr>
          <p:nvPr/>
        </p:nvSpPr>
        <p:spPr>
          <a:xfrm>
            <a:off x="3923928" y="2488677"/>
            <a:ext cx="4968552" cy="296076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ontserrat"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ontserra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ontserra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ontserra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ontserra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Is </a:t>
            </a:r>
            <a:r>
              <a:rPr lang="en-US" u="sng" dirty="0"/>
              <a:t>free</a:t>
            </a:r>
            <a:r>
              <a:rPr lang="en-US" dirty="0"/>
              <a:t> </a:t>
            </a:r>
            <a:r>
              <a:rPr lang="en-US" u="sng" dirty="0"/>
              <a:t>for open source </a:t>
            </a:r>
            <a:r>
              <a:rPr lang="en-US" dirty="0"/>
              <a:t>projects</a:t>
            </a:r>
          </a:p>
          <a:p>
            <a:pPr lvl="1"/>
            <a:r>
              <a:rPr lang="en-US" dirty="0"/>
              <a:t>private organizations have to pay </a:t>
            </a:r>
            <a:r>
              <a:rPr lang="en-US" dirty="0" smtClean="0"/>
              <a:t>it</a:t>
            </a:r>
          </a:p>
          <a:p>
            <a:r>
              <a:rPr lang="en-US" dirty="0" smtClean="0"/>
              <a:t>24 languages </a:t>
            </a:r>
            <a:r>
              <a:rPr lang="en-US" smtClean="0"/>
              <a:t>(including C)</a:t>
            </a:r>
            <a:endParaRPr lang="en-US" dirty="0"/>
          </a:p>
          <a:p>
            <a:r>
              <a:rPr lang="en-US" dirty="0" smtClean="0"/>
              <a:t>Code </a:t>
            </a:r>
            <a:r>
              <a:rPr lang="en-US" dirty="0" smtClean="0"/>
              <a:t>review is run on sonar servers</a:t>
            </a:r>
          </a:p>
          <a:p>
            <a:r>
              <a:rPr lang="en-US" dirty="0" smtClean="0"/>
              <a:t>Meant to be integrated with cloud solutions (e.g., </a:t>
            </a:r>
            <a:r>
              <a:rPr lang="en-US" dirty="0" err="1" smtClean="0"/>
              <a:t>github</a:t>
            </a:r>
            <a:r>
              <a:rPr lang="en-US" dirty="0" smtClean="0"/>
              <a:t>)</a:t>
            </a:r>
          </a:p>
          <a:p>
            <a:endParaRPr lang="en-US" dirty="0" smtClean="0"/>
          </a:p>
          <a:p>
            <a:endParaRPr lang="en-US" dirty="0" smtClean="0"/>
          </a:p>
          <a:p>
            <a:endParaRPr lang="en-US" dirty="0"/>
          </a:p>
        </p:txBody>
      </p:sp>
      <p:sp>
        <p:nvSpPr>
          <p:cNvPr id="4" name="Rettangolo 3"/>
          <p:cNvSpPr/>
          <p:nvPr/>
        </p:nvSpPr>
        <p:spPr>
          <a:xfrm>
            <a:off x="323528" y="3429000"/>
            <a:ext cx="3312368"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91472" y="5877272"/>
            <a:ext cx="4752528" cy="276999"/>
          </a:xfrm>
          <a:prstGeom prst="rect">
            <a:avLst/>
          </a:prstGeom>
          <a:noFill/>
        </p:spPr>
        <p:txBody>
          <a:bodyPr wrap="square" rtlCol="0">
            <a:spAutoFit/>
          </a:bodyPr>
          <a:lstStyle/>
          <a:p>
            <a:r>
              <a:rPr lang="it-IT" sz="1200" dirty="0"/>
              <a:t>https://</a:t>
            </a:r>
            <a:r>
              <a:rPr lang="it-IT" sz="1200" dirty="0" smtClean="0"/>
              <a:t>community.sonarsource.com/t/sonarcloud-vs-sonarqube/9557/2</a:t>
            </a:r>
            <a:endParaRPr lang="it-IT" sz="1200" dirty="0"/>
          </a:p>
        </p:txBody>
      </p:sp>
    </p:spTree>
    <p:extLst>
      <p:ext uri="{BB962C8B-B14F-4D97-AF65-F5344CB8AC3E}">
        <p14:creationId xmlns:p14="http://schemas.microsoft.com/office/powerpoint/2010/main" val="427988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dirty="0"/>
              <a:t>MISRA Support</a:t>
            </a:r>
          </a:p>
        </p:txBody>
      </p:sp>
      <p:sp>
        <p:nvSpPr>
          <p:cNvPr id="5" name="CasellaDiTesto 4">
            <a:extLst>
              <a:ext uri="{FF2B5EF4-FFF2-40B4-BE49-F238E27FC236}">
                <a16:creationId xmlns="" xmlns:a16="http://schemas.microsoft.com/office/drawing/2014/main" id="{49F880D6-52C3-48A8-9BC1-5D8EC5D13D76}"/>
              </a:ext>
            </a:extLst>
          </p:cNvPr>
          <p:cNvSpPr txBox="1"/>
          <p:nvPr/>
        </p:nvSpPr>
        <p:spPr>
          <a:xfrm>
            <a:off x="251520" y="908720"/>
            <a:ext cx="8784976" cy="4190378"/>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Montserrat" pitchFamily="50" charset="0"/>
              </a:rPr>
              <a:t>SonarQube supports partially</a:t>
            </a:r>
          </a:p>
          <a:p>
            <a:pPr marL="742950" lvl="1" indent="-285750">
              <a:spcBef>
                <a:spcPct val="20000"/>
              </a:spcBef>
              <a:spcAft>
                <a:spcPts val="1000"/>
              </a:spcAft>
              <a:buFont typeface="Arial" pitchFamily="34" charset="0"/>
              <a:buChar char="–"/>
            </a:pPr>
            <a:r>
              <a:rPr lang="en-US" sz="1600" dirty="0">
                <a:latin typeface="Montserrat" pitchFamily="50" charset="0"/>
              </a:rPr>
              <a:t>MISRA C 2004</a:t>
            </a:r>
          </a:p>
          <a:p>
            <a:pPr marL="742950" lvl="1" indent="-285750">
              <a:spcBef>
                <a:spcPct val="20000"/>
              </a:spcBef>
              <a:spcAft>
                <a:spcPts val="1000"/>
              </a:spcAft>
              <a:buFont typeface="Arial" pitchFamily="34" charset="0"/>
              <a:buChar char="–"/>
            </a:pPr>
            <a:r>
              <a:rPr lang="en-US" sz="1600" dirty="0">
                <a:latin typeface="Montserrat" pitchFamily="50" charset="0"/>
              </a:rPr>
              <a:t>MISRA C++ 2008</a:t>
            </a:r>
          </a:p>
          <a:p>
            <a:pPr marL="742950" lvl="1" indent="-285750">
              <a:spcBef>
                <a:spcPct val="20000"/>
              </a:spcBef>
              <a:spcAft>
                <a:spcPts val="1000"/>
              </a:spcAft>
              <a:buFont typeface="Arial" pitchFamily="34" charset="0"/>
              <a:buChar char="–"/>
            </a:pPr>
            <a:r>
              <a:rPr lang="en-US" sz="1600" dirty="0">
                <a:latin typeface="Montserrat" pitchFamily="50" charset="0"/>
              </a:rPr>
              <a:t>MISRA C 2012</a:t>
            </a:r>
          </a:p>
          <a:p>
            <a:pPr marL="342900" indent="-342900">
              <a:lnSpc>
                <a:spcPct val="95000"/>
              </a:lnSpc>
              <a:spcBef>
                <a:spcPct val="20000"/>
              </a:spcBef>
              <a:spcAft>
                <a:spcPts val="1000"/>
              </a:spcAft>
              <a:buFont typeface="Arial" panose="020B0604020202020204" pitchFamily="34" charset="0"/>
              <a:buChar char="•"/>
            </a:pPr>
            <a:r>
              <a:rPr lang="en-US" sz="2000" dirty="0">
                <a:latin typeface="Montserrat" pitchFamily="50" charset="0"/>
              </a:rPr>
              <a:t>Very limited MISRA C support</a:t>
            </a:r>
          </a:p>
          <a:p>
            <a:pPr marL="800100" lvl="1" indent="-342900">
              <a:lnSpc>
                <a:spcPct val="95000"/>
              </a:lnSpc>
              <a:spcBef>
                <a:spcPct val="20000"/>
              </a:spcBef>
              <a:spcAft>
                <a:spcPts val="1000"/>
              </a:spcAft>
              <a:buFont typeface="Arial" panose="020B0604020202020204" pitchFamily="34" charset="0"/>
              <a:buChar char="•"/>
            </a:pPr>
            <a:r>
              <a:rPr lang="en-US" sz="2000" dirty="0">
                <a:latin typeface="Montserrat" pitchFamily="50" charset="0"/>
              </a:rPr>
              <a:t>The rules implemented for can be found at:</a:t>
            </a:r>
            <a:r>
              <a:rPr lang="en-US" dirty="0"/>
              <a:t/>
            </a:r>
            <a:br>
              <a:rPr lang="en-US" dirty="0"/>
            </a:br>
            <a:r>
              <a:rPr lang="en-US" dirty="0">
                <a:hlinkClick r:id="rId3"/>
              </a:rPr>
              <a:t>https://rules.sonarsource.com/cpp/tag/misra-c2004/ 5</a:t>
            </a:r>
            <a:r>
              <a:rPr lang="en-US" dirty="0"/>
              <a:t/>
            </a:r>
            <a:br>
              <a:rPr lang="en-US" dirty="0"/>
            </a:br>
            <a:r>
              <a:rPr lang="en-US" dirty="0">
                <a:hlinkClick r:id="rId4"/>
              </a:rPr>
              <a:t>https://rules.sonarsource.com/cpp/tag/misra-c++2008/ 7</a:t>
            </a:r>
            <a:r>
              <a:rPr lang="en-US" dirty="0"/>
              <a:t/>
            </a:r>
            <a:br>
              <a:rPr lang="en-US" dirty="0"/>
            </a:br>
            <a:r>
              <a:rPr lang="en-US" dirty="0">
                <a:hlinkClick r:id="rId5"/>
              </a:rPr>
              <a:t>https://rules.sonarsource.com/cpp/tag/misra-c2012/ 16</a:t>
            </a:r>
            <a:endParaRPr lang="en-US" dirty="0"/>
          </a:p>
          <a:p>
            <a:pPr lvl="1">
              <a:lnSpc>
                <a:spcPct val="95000"/>
              </a:lnSpc>
              <a:spcBef>
                <a:spcPct val="20000"/>
              </a:spcBef>
              <a:spcAft>
                <a:spcPts val="1000"/>
              </a:spcAft>
            </a:pPr>
            <a:endParaRPr lang="en-US" dirty="0"/>
          </a:p>
          <a:p>
            <a:pPr marL="342900" indent="-342900">
              <a:lnSpc>
                <a:spcPct val="95000"/>
              </a:lnSpc>
              <a:spcBef>
                <a:spcPct val="20000"/>
              </a:spcBef>
              <a:spcAft>
                <a:spcPts val="1000"/>
              </a:spcAft>
              <a:buFont typeface="Arial" panose="020B0604020202020204" pitchFamily="34" charset="0"/>
              <a:buChar char="•"/>
            </a:pPr>
            <a:endParaRPr lang="en-US" dirty="0"/>
          </a:p>
        </p:txBody>
      </p:sp>
    </p:spTree>
    <p:extLst>
      <p:ext uri="{BB962C8B-B14F-4D97-AF65-F5344CB8AC3E}">
        <p14:creationId xmlns:p14="http://schemas.microsoft.com/office/powerpoint/2010/main" val="148561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sz="2800" dirty="0" err="1"/>
              <a:t>SonarQube</a:t>
            </a:r>
            <a:r>
              <a:rPr lang="it-IT" sz="2800" dirty="0"/>
              <a:t> Web Site - </a:t>
            </a:r>
            <a:r>
              <a:rPr lang="it-IT" sz="2800" dirty="0" err="1"/>
              <a:t>Supported</a:t>
            </a:r>
            <a:r>
              <a:rPr lang="it-IT" sz="2800" dirty="0"/>
              <a:t> Rules</a:t>
            </a:r>
          </a:p>
        </p:txBody>
      </p:sp>
      <p:pic>
        <p:nvPicPr>
          <p:cNvPr id="5" name="Immagine 4">
            <a:extLst>
              <a:ext uri="{FF2B5EF4-FFF2-40B4-BE49-F238E27FC236}">
                <a16:creationId xmlns="" xmlns:a16="http://schemas.microsoft.com/office/drawing/2014/main" id="{0504239B-9BD4-42C6-B23B-AAC5E4959DA4}"/>
              </a:ext>
            </a:extLst>
          </p:cNvPr>
          <p:cNvPicPr>
            <a:picLocks noChangeAspect="1"/>
          </p:cNvPicPr>
          <p:nvPr/>
        </p:nvPicPr>
        <p:blipFill>
          <a:blip r:embed="rId3"/>
          <a:stretch>
            <a:fillRect/>
          </a:stretch>
        </p:blipFill>
        <p:spPr>
          <a:xfrm>
            <a:off x="0" y="1052736"/>
            <a:ext cx="9144000" cy="4968552"/>
          </a:xfrm>
          <a:prstGeom prst="rect">
            <a:avLst/>
          </a:prstGeom>
        </p:spPr>
      </p:pic>
      <p:sp>
        <p:nvSpPr>
          <p:cNvPr id="2" name="Ovale 1">
            <a:extLst>
              <a:ext uri="{FF2B5EF4-FFF2-40B4-BE49-F238E27FC236}">
                <a16:creationId xmlns="" xmlns:a16="http://schemas.microsoft.com/office/drawing/2014/main" id="{0A073928-8DC7-4D5B-AD6B-B9C63DAA4D74}"/>
              </a:ext>
            </a:extLst>
          </p:cNvPr>
          <p:cNvSpPr/>
          <p:nvPr/>
        </p:nvSpPr>
        <p:spPr>
          <a:xfrm>
            <a:off x="3491880" y="1700808"/>
            <a:ext cx="1008112" cy="504056"/>
          </a:xfrm>
          <a:prstGeom prst="ellipse">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294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5D982303-CA9B-44AC-AC22-91ACBC4CEBC5}"/>
              </a:ext>
            </a:extLst>
          </p:cNvPr>
          <p:cNvSpPr>
            <a:spLocks noGrp="1"/>
          </p:cNvSpPr>
          <p:nvPr>
            <p:ph type="body" sz="quarter" idx="10"/>
          </p:nvPr>
        </p:nvSpPr>
        <p:spPr>
          <a:xfrm>
            <a:off x="107950" y="836613"/>
            <a:ext cx="8964613" cy="5328691"/>
          </a:xfrm>
        </p:spPr>
        <p:txBody>
          <a:bodyPr>
            <a:normAutofit/>
          </a:bodyPr>
          <a:lstStyle/>
          <a:p>
            <a:pPr algn="just"/>
            <a:r>
              <a:rPr lang="en-US" sz="2000" dirty="0"/>
              <a:t>SonarQube is a web service able to provide information regarding the executed code analysis of projects. The service can be called by command line (both for Windows and Linux).</a:t>
            </a:r>
            <a:endParaRPr lang="it-IT" sz="2000" dirty="0"/>
          </a:p>
          <a:p>
            <a:pPr marL="0" indent="0">
              <a:lnSpc>
                <a:spcPct val="115000"/>
              </a:lnSpc>
              <a:spcAft>
                <a:spcPts val="1000"/>
              </a:spcAft>
              <a:buNone/>
            </a:pPr>
            <a:endParaRPr lang="it-IT" dirty="0"/>
          </a:p>
        </p:txBody>
      </p:sp>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dirty="0"/>
              <a:t>Running </a:t>
            </a:r>
            <a:r>
              <a:rPr lang="it-IT" dirty="0" err="1"/>
              <a:t>SonarQube</a:t>
            </a:r>
            <a:endParaRPr lang="it-IT" dirty="0"/>
          </a:p>
        </p:txBody>
      </p:sp>
      <p:pic>
        <p:nvPicPr>
          <p:cNvPr id="5" name="Immagine 4">
            <a:extLst>
              <a:ext uri="{FF2B5EF4-FFF2-40B4-BE49-F238E27FC236}">
                <a16:creationId xmlns="" xmlns:a16="http://schemas.microsoft.com/office/drawing/2014/main" id="{DE1B7F50-89B7-430E-BC91-ECE1B500D9A7}"/>
              </a:ext>
            </a:extLst>
          </p:cNvPr>
          <p:cNvPicPr/>
          <p:nvPr/>
        </p:nvPicPr>
        <p:blipFill>
          <a:blip r:embed="rId3">
            <a:extLst>
              <a:ext uri="{28A0092B-C50C-407E-A947-70E740481C1C}">
                <a14:useLocalDpi xmlns:a14="http://schemas.microsoft.com/office/drawing/2010/main" val="0"/>
              </a:ext>
            </a:extLst>
          </a:blip>
          <a:stretch>
            <a:fillRect/>
          </a:stretch>
        </p:blipFill>
        <p:spPr>
          <a:xfrm>
            <a:off x="683568" y="2060609"/>
            <a:ext cx="7776864" cy="4072094"/>
          </a:xfrm>
          <a:prstGeom prst="rect">
            <a:avLst/>
          </a:prstGeom>
        </p:spPr>
      </p:pic>
    </p:spTree>
    <p:extLst>
      <p:ext uri="{BB962C8B-B14F-4D97-AF65-F5344CB8AC3E}">
        <p14:creationId xmlns:p14="http://schemas.microsoft.com/office/powerpoint/2010/main" val="370938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5D982303-CA9B-44AC-AC22-91ACBC4CEBC5}"/>
              </a:ext>
            </a:extLst>
          </p:cNvPr>
          <p:cNvSpPr>
            <a:spLocks noGrp="1"/>
          </p:cNvSpPr>
          <p:nvPr>
            <p:ph type="body" sz="quarter" idx="10"/>
          </p:nvPr>
        </p:nvSpPr>
        <p:spPr>
          <a:xfrm>
            <a:off x="107950" y="836613"/>
            <a:ext cx="8964613" cy="5328691"/>
          </a:xfrm>
        </p:spPr>
        <p:txBody>
          <a:bodyPr>
            <a:normAutofit/>
          </a:bodyPr>
          <a:lstStyle/>
          <a:p>
            <a:pPr algn="just">
              <a:lnSpc>
                <a:spcPct val="115000"/>
              </a:lnSpc>
              <a:spcAft>
                <a:spcPts val="1000"/>
              </a:spcAft>
            </a:pPr>
            <a:r>
              <a:rPr lang="en-US" sz="2400" dirty="0"/>
              <a:t>Using the Graphical User Interface (GUI) provided by the web service, it is possible to configure specific analyses</a:t>
            </a:r>
          </a:p>
          <a:p>
            <a:pPr algn="just">
              <a:lnSpc>
                <a:spcPct val="115000"/>
              </a:lnSpc>
              <a:spcAft>
                <a:spcPts val="1000"/>
              </a:spcAft>
            </a:pPr>
            <a:r>
              <a:rPr lang="en-US" sz="2400" dirty="0"/>
              <a:t>However the GUI does not allow the user to directly execute the analysis itself. </a:t>
            </a:r>
          </a:p>
          <a:p>
            <a:pPr lvl="1" algn="just">
              <a:lnSpc>
                <a:spcPct val="115000"/>
              </a:lnSpc>
              <a:spcAft>
                <a:spcPts val="1000"/>
              </a:spcAft>
            </a:pPr>
            <a:r>
              <a:rPr lang="en-US" sz="2000" dirty="0"/>
              <a:t>For starting a new analysis, SonarQube provides the command line to be executed in the terminal (for Linux) or in the command prompt (for Windows).</a:t>
            </a:r>
          </a:p>
          <a:p>
            <a:pPr algn="just">
              <a:lnSpc>
                <a:spcPct val="115000"/>
              </a:lnSpc>
              <a:spcAft>
                <a:spcPts val="1000"/>
              </a:spcAft>
            </a:pPr>
            <a:r>
              <a:rPr lang="en-US" sz="2400" dirty="0"/>
              <a:t>After having executed the command, SonarQube will show the result of the analysis through the GUI accessible with the web browser.</a:t>
            </a:r>
            <a:endParaRPr lang="it-IT" sz="2400" dirty="0"/>
          </a:p>
          <a:p>
            <a:pPr>
              <a:lnSpc>
                <a:spcPct val="115000"/>
              </a:lnSpc>
              <a:spcAft>
                <a:spcPts val="1000"/>
              </a:spcAft>
            </a:pPr>
            <a:endParaRPr lang="it-IT" dirty="0"/>
          </a:p>
        </p:txBody>
      </p:sp>
      <p:sp>
        <p:nvSpPr>
          <p:cNvPr id="4" name="Titolo 1">
            <a:extLst>
              <a:ext uri="{FF2B5EF4-FFF2-40B4-BE49-F238E27FC236}">
                <a16:creationId xmlns="" xmlns:a16="http://schemas.microsoft.com/office/drawing/2014/main" id="{FB1D5E1C-C8AA-4377-A1F4-B89452AB7F98}"/>
              </a:ext>
            </a:extLst>
          </p:cNvPr>
          <p:cNvSpPr>
            <a:spLocks noGrp="1"/>
          </p:cNvSpPr>
          <p:nvPr>
            <p:ph type="title"/>
          </p:nvPr>
        </p:nvSpPr>
        <p:spPr>
          <a:xfrm>
            <a:off x="457200" y="115888"/>
            <a:ext cx="8229600" cy="576262"/>
          </a:xfrm>
        </p:spPr>
        <p:txBody>
          <a:bodyPr/>
          <a:lstStyle/>
          <a:p>
            <a:r>
              <a:rPr lang="it-IT" dirty="0" err="1"/>
              <a:t>SonarQube</a:t>
            </a:r>
            <a:r>
              <a:rPr lang="it-IT" dirty="0"/>
              <a:t> Service</a:t>
            </a:r>
          </a:p>
        </p:txBody>
      </p:sp>
    </p:spTree>
    <p:extLst>
      <p:ext uri="{BB962C8B-B14F-4D97-AF65-F5344CB8AC3E}">
        <p14:creationId xmlns:p14="http://schemas.microsoft.com/office/powerpoint/2010/main" val="595136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2882</TotalTime>
  <Words>1715</Words>
  <Application>Microsoft Office PowerPoint</Application>
  <PresentationFormat>Presentazione su schermo (4:3)</PresentationFormat>
  <Paragraphs>224</Paragraphs>
  <Slides>19</Slides>
  <Notes>16</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SonarQube rule checkers and alternatives, Pre-Commit Functionality </vt:lpstr>
      <vt:lpstr>Introduction</vt:lpstr>
      <vt:lpstr>SonarQube Editions and License</vt:lpstr>
      <vt:lpstr>SonarQube Editions and License</vt:lpstr>
      <vt:lpstr>SonarCloud</vt:lpstr>
      <vt:lpstr>MISRA Support</vt:lpstr>
      <vt:lpstr>SonarQube Web Site - Supported Rules</vt:lpstr>
      <vt:lpstr>Running SonarQube</vt:lpstr>
      <vt:lpstr>SonarQube Service</vt:lpstr>
      <vt:lpstr>The SonarScanner tool</vt:lpstr>
      <vt:lpstr>Pre-Commit Functionality Implementation</vt:lpstr>
      <vt:lpstr>Pre-Commit Client-Side Implementation</vt:lpstr>
      <vt:lpstr>Pre-Commit Server-Side Implementation</vt:lpstr>
      <vt:lpstr>Suppressing a Rule</vt:lpstr>
      <vt:lpstr>The SonarLint IDE Plugin</vt:lpstr>
      <vt:lpstr>Is SonarQube suitable?</vt:lpstr>
      <vt:lpstr>Alternatives to SonarQube 1/2</vt:lpstr>
      <vt:lpstr>Alternatives to SonarQube 2/2</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Kevin</dc:creator>
  <cp:lastModifiedBy>Enrico Schiavone</cp:lastModifiedBy>
  <cp:revision>400</cp:revision>
  <dcterms:created xsi:type="dcterms:W3CDTF">2015-03-13T14:12:16Z</dcterms:created>
  <dcterms:modified xsi:type="dcterms:W3CDTF">2020-11-17T13:59:05Z</dcterms:modified>
</cp:coreProperties>
</file>